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74" r:id="rId15"/>
    <p:sldId id="268" r:id="rId16"/>
    <p:sldId id="269" r:id="rId17"/>
    <p:sldId id="270" r:id="rId18"/>
    <p:sldId id="272" r:id="rId19"/>
    <p:sldId id="277" r:id="rId20"/>
    <p:sldId id="278" r:id="rId21"/>
    <p:sldId id="276" r:id="rId22"/>
    <p:sldId id="279" r:id="rId23"/>
    <p:sldId id="282" r:id="rId24"/>
    <p:sldId id="280" r:id="rId25"/>
    <p:sldId id="281" r:id="rId26"/>
    <p:sldId id="284" r:id="rId27"/>
    <p:sldId id="285" r:id="rId28"/>
    <p:sldId id="283" r:id="rId29"/>
    <p:sldId id="286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04" r:id="rId40"/>
    <p:sldId id="303" r:id="rId41"/>
    <p:sldId id="299" r:id="rId42"/>
    <p:sldId id="300" r:id="rId43"/>
    <p:sldId id="301" r:id="rId44"/>
    <p:sldId id="302" r:id="rId45"/>
    <p:sldId id="297" r:id="rId46"/>
    <p:sldId id="298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7338"/>
    <a:srgbClr val="FF9243"/>
    <a:srgbClr val="E2AD10"/>
    <a:srgbClr val="FFD810"/>
    <a:srgbClr val="BC8C00"/>
    <a:srgbClr val="BF9006"/>
    <a:srgbClr val="CD9A00"/>
    <a:srgbClr val="787878"/>
    <a:srgbClr val="939393"/>
    <a:srgbClr val="85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9" autoAdjust="0"/>
    <p:restoredTop sz="81308" autoAdjust="0"/>
  </p:normalViewPr>
  <p:slideViewPr>
    <p:cSldViewPr snapToGrid="0">
      <p:cViewPr varScale="1">
        <p:scale>
          <a:sx n="89" d="100"/>
          <a:sy n="89" d="100"/>
        </p:scale>
        <p:origin x="16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B6036-42ED-48E6-9876-84CD0EF3A84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1EFA6-0E17-400E-A72F-CC8C7041C8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2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4763" indent="-30952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38098" indent="-2476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33337" indent="-2476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28576" indent="-2476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FDE59C-E1F3-4142-BFC7-033F062E6B4F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853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删掉箭头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4EAFF7-FF63-4984-B3A5-1C7EA4204068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11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4EAFF7-FF63-4984-B3A5-1C7EA4204068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811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4EAFF7-FF63-4984-B3A5-1C7EA4204068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825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4EAFF7-FF63-4984-B3A5-1C7EA4204068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27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4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773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575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29267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21322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09110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56792"/>
            <a:ext cx="5181600" cy="46201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792"/>
            <a:ext cx="5181600" cy="46201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19334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4765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1447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38388"/>
            <a:ext cx="5157787" cy="3851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1447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38388"/>
            <a:ext cx="5183188" cy="38512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592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9472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17917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5582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46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68072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71336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19076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53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60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47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74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43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029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3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F0BCD-B384-41CA-B810-7FCCAF82A0F9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43EE8-4BBF-48C8-94DE-41489970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20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7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A9A43-33EB-433F-8DDA-D75E78E778A3}" type="slidenum">
              <a:rPr lang="zh-CN" altLang="zh-CN" smtClean="0"/>
              <a:pPr/>
              <a:t>‹#›</a:t>
            </a:fld>
            <a:endParaRPr lang="zh-CN" altLang="zh-CN"/>
          </a:p>
        </p:txBody>
      </p:sp>
      <p:cxnSp>
        <p:nvCxnSpPr>
          <p:cNvPr id="7" name="Straight Connector 7"/>
          <p:cNvCxnSpPr/>
          <p:nvPr userDrawn="1"/>
        </p:nvCxnSpPr>
        <p:spPr>
          <a:xfrm flipV="1">
            <a:off x="527381" y="40466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6.png"/><Relationship Id="rId21" Type="http://schemas.openxmlformats.org/officeDocument/2006/relationships/image" Target="../media/image53.png"/><Relationship Id="rId7" Type="http://schemas.openxmlformats.org/officeDocument/2006/relationships/image" Target="../media/image28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1.png"/><Relationship Id="rId16" Type="http://schemas.openxmlformats.org/officeDocument/2006/relationships/image" Target="../media/image45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51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35.png"/><Relationship Id="rId3" Type="http://schemas.openxmlformats.org/officeDocument/2006/relationships/image" Target="../media/image24.png"/><Relationship Id="rId21" Type="http://schemas.openxmlformats.org/officeDocument/2006/relationships/image" Target="../media/image60.png"/><Relationship Id="rId7" Type="http://schemas.openxmlformats.org/officeDocument/2006/relationships/image" Target="../media/image28.png"/><Relationship Id="rId12" Type="http://schemas.openxmlformats.org/officeDocument/2006/relationships/image" Target="../media/image49.png"/><Relationship Id="rId17" Type="http://schemas.openxmlformats.org/officeDocument/2006/relationships/image" Target="../media/image46.png"/><Relationship Id="rId25" Type="http://schemas.openxmlformats.org/officeDocument/2006/relationships/image" Target="../media/image64.png"/><Relationship Id="rId2" Type="http://schemas.openxmlformats.org/officeDocument/2006/relationships/image" Target="../media/image21.png"/><Relationship Id="rId16" Type="http://schemas.openxmlformats.org/officeDocument/2006/relationships/image" Target="../media/image33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1.png"/><Relationship Id="rId11" Type="http://schemas.openxmlformats.org/officeDocument/2006/relationships/image" Target="../media/image40.png"/><Relationship Id="rId24" Type="http://schemas.openxmlformats.org/officeDocument/2006/relationships/image" Target="../media/image63.png"/><Relationship Id="rId5" Type="http://schemas.openxmlformats.org/officeDocument/2006/relationships/image" Target="../media/image26.png"/><Relationship Id="rId15" Type="http://schemas.openxmlformats.org/officeDocument/2006/relationships/image" Target="../media/image44.png"/><Relationship Id="rId23" Type="http://schemas.openxmlformats.org/officeDocument/2006/relationships/image" Target="../media/image62.png"/><Relationship Id="rId10" Type="http://schemas.openxmlformats.org/officeDocument/2006/relationships/image" Target="../media/image31.png"/><Relationship Id="rId19" Type="http://schemas.openxmlformats.org/officeDocument/2006/relationships/image" Target="../media/image55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Relationship Id="rId22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3610.png"/><Relationship Id="rId26" Type="http://schemas.openxmlformats.org/officeDocument/2006/relationships/image" Target="../media/image78.png"/><Relationship Id="rId39" Type="http://schemas.openxmlformats.org/officeDocument/2006/relationships/image" Target="../media/image71.png"/><Relationship Id="rId21" Type="http://schemas.openxmlformats.org/officeDocument/2006/relationships/image" Target="../media/image73.png"/><Relationship Id="rId34" Type="http://schemas.openxmlformats.org/officeDocument/2006/relationships/image" Target="../media/image86.png"/><Relationship Id="rId7" Type="http://schemas.openxmlformats.org/officeDocument/2006/relationships/image" Target="../media/image2910.png"/><Relationship Id="rId12" Type="http://schemas.openxmlformats.org/officeDocument/2006/relationships/image" Target="../media/image69.png"/><Relationship Id="rId17" Type="http://schemas.openxmlformats.org/officeDocument/2006/relationships/image" Target="../media/image490.png"/><Relationship Id="rId25" Type="http://schemas.openxmlformats.org/officeDocument/2006/relationships/image" Target="../media/image77.png"/><Relationship Id="rId33" Type="http://schemas.openxmlformats.org/officeDocument/2006/relationships/image" Target="../media/image85.png"/><Relationship Id="rId38" Type="http://schemas.openxmlformats.org/officeDocument/2006/relationships/image" Target="../media/image54.png"/><Relationship Id="rId2" Type="http://schemas.openxmlformats.org/officeDocument/2006/relationships/image" Target="../media/image2410.png"/><Relationship Id="rId16" Type="http://schemas.openxmlformats.org/officeDocument/2006/relationships/image" Target="../media/image3410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0.png"/><Relationship Id="rId11" Type="http://schemas.openxmlformats.org/officeDocument/2006/relationships/image" Target="../media/image68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57.png"/><Relationship Id="rId40" Type="http://schemas.openxmlformats.org/officeDocument/2006/relationships/image" Target="../media/image89.png"/><Relationship Id="rId5" Type="http://schemas.openxmlformats.org/officeDocument/2006/relationships/image" Target="../media/image65.png"/><Relationship Id="rId15" Type="http://schemas.openxmlformats.org/officeDocument/2006/relationships/image" Target="../media/image471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10" Type="http://schemas.openxmlformats.org/officeDocument/2006/relationships/image" Target="../media/image67.png"/><Relationship Id="rId19" Type="http://schemas.openxmlformats.org/officeDocument/2006/relationships/image" Target="../media/image56.png"/><Relationship Id="rId31" Type="http://schemas.openxmlformats.org/officeDocument/2006/relationships/image" Target="../media/image83.png"/><Relationship Id="rId4" Type="http://schemas.openxmlformats.org/officeDocument/2006/relationships/image" Target="../media/image2610.png"/><Relationship Id="rId9" Type="http://schemas.openxmlformats.org/officeDocument/2006/relationships/image" Target="../media/image66.png"/><Relationship Id="rId14" Type="http://schemas.openxmlformats.org/officeDocument/2006/relationships/image" Target="../media/image460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8" Type="http://schemas.openxmlformats.org/officeDocument/2006/relationships/image" Target="../media/image4110.png"/><Relationship Id="rId3" Type="http://schemas.openxmlformats.org/officeDocument/2006/relationships/image" Target="../media/image251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3710.png"/><Relationship Id="rId26" Type="http://schemas.openxmlformats.org/officeDocument/2006/relationships/image" Target="../media/image3210.png"/><Relationship Id="rId3" Type="http://schemas.openxmlformats.org/officeDocument/2006/relationships/image" Target="../media/image90.png"/><Relationship Id="rId21" Type="http://schemas.openxmlformats.org/officeDocument/2006/relationships/image" Target="../media/image2710.png"/><Relationship Id="rId34" Type="http://schemas.openxmlformats.org/officeDocument/2006/relationships/image" Target="../media/image50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4210.png"/><Relationship Id="rId33" Type="http://schemas.openxmlformats.org/officeDocument/2006/relationships/image" Target="../media/image490.png"/><Relationship Id="rId2" Type="http://schemas.openxmlformats.org/officeDocument/2006/relationships/image" Target="../media/image890.png"/><Relationship Id="rId16" Type="http://schemas.openxmlformats.org/officeDocument/2006/relationships/image" Target="../media/image103.png"/><Relationship Id="rId20" Type="http://schemas.openxmlformats.org/officeDocument/2006/relationships/image" Target="../media/image2610.png"/><Relationship Id="rId29" Type="http://schemas.openxmlformats.org/officeDocument/2006/relationships/image" Target="../media/image45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05.png"/><Relationship Id="rId32" Type="http://schemas.openxmlformats.org/officeDocument/2006/relationships/image" Target="../media/image480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2910.png"/><Relationship Id="rId28" Type="http://schemas.openxmlformats.org/officeDocument/2006/relationships/image" Target="../media/image4410.png"/><Relationship Id="rId10" Type="http://schemas.openxmlformats.org/officeDocument/2006/relationships/image" Target="../media/image97.png"/><Relationship Id="rId19" Type="http://schemas.openxmlformats.org/officeDocument/2006/relationships/image" Target="../media/image3810.png"/><Relationship Id="rId31" Type="http://schemas.openxmlformats.org/officeDocument/2006/relationships/image" Target="../media/image471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4010.png"/><Relationship Id="rId27" Type="http://schemas.openxmlformats.org/officeDocument/2006/relationships/image" Target="../media/image4310.png"/><Relationship Id="rId30" Type="http://schemas.openxmlformats.org/officeDocument/2006/relationships/image" Target="../media/image460.png"/><Relationship Id="rId35" Type="http://schemas.openxmlformats.org/officeDocument/2006/relationships/image" Target="../media/image106.png"/><Relationship Id="rId8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0.png"/><Relationship Id="rId13" Type="http://schemas.openxmlformats.org/officeDocument/2006/relationships/image" Target="../media/image110.png"/><Relationship Id="rId18" Type="http://schemas.openxmlformats.org/officeDocument/2006/relationships/image" Target="../media/image490.png"/><Relationship Id="rId3" Type="http://schemas.openxmlformats.org/officeDocument/2006/relationships/image" Target="../media/image3710.png"/><Relationship Id="rId7" Type="http://schemas.openxmlformats.org/officeDocument/2006/relationships/image" Target="../media/image4010.png"/><Relationship Id="rId12" Type="http://schemas.openxmlformats.org/officeDocument/2006/relationships/image" Target="../media/image109.png"/><Relationship Id="rId17" Type="http://schemas.openxmlformats.org/officeDocument/2006/relationships/image" Target="../media/image480.png"/><Relationship Id="rId2" Type="http://schemas.openxmlformats.org/officeDocument/2006/relationships/image" Target="../media/image2.jpeg"/><Relationship Id="rId16" Type="http://schemas.openxmlformats.org/officeDocument/2006/relationships/image" Target="../media/image4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10.png"/><Relationship Id="rId11" Type="http://schemas.openxmlformats.org/officeDocument/2006/relationships/image" Target="../media/image108.png"/><Relationship Id="rId5" Type="http://schemas.openxmlformats.org/officeDocument/2006/relationships/image" Target="../media/image2610.png"/><Relationship Id="rId15" Type="http://schemas.openxmlformats.org/officeDocument/2006/relationships/image" Target="../media/image112.png"/><Relationship Id="rId10" Type="http://schemas.openxmlformats.org/officeDocument/2006/relationships/image" Target="../media/image66.png"/><Relationship Id="rId19" Type="http://schemas.openxmlformats.org/officeDocument/2006/relationships/image" Target="../media/image500.png"/><Relationship Id="rId4" Type="http://schemas.openxmlformats.org/officeDocument/2006/relationships/image" Target="../media/image2510.png"/><Relationship Id="rId9" Type="http://schemas.openxmlformats.org/officeDocument/2006/relationships/image" Target="../media/image107.png"/><Relationship Id="rId1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9" Type="http://schemas.openxmlformats.org/officeDocument/2006/relationships/image" Target="../media/image149.png"/><Relationship Id="rId21" Type="http://schemas.openxmlformats.org/officeDocument/2006/relationships/image" Target="../media/image131.png"/><Relationship Id="rId34" Type="http://schemas.openxmlformats.org/officeDocument/2006/relationships/image" Target="../media/image144.png"/><Relationship Id="rId42" Type="http://schemas.openxmlformats.org/officeDocument/2006/relationships/image" Target="../media/image152.png"/><Relationship Id="rId47" Type="http://schemas.openxmlformats.org/officeDocument/2006/relationships/image" Target="../media/image157.png"/><Relationship Id="rId50" Type="http://schemas.openxmlformats.org/officeDocument/2006/relationships/image" Target="../media/image160.png"/><Relationship Id="rId55" Type="http://schemas.openxmlformats.org/officeDocument/2006/relationships/image" Target="../media/image165.png"/><Relationship Id="rId7" Type="http://schemas.openxmlformats.org/officeDocument/2006/relationships/image" Target="../media/image117.png"/><Relationship Id="rId2" Type="http://schemas.openxmlformats.org/officeDocument/2006/relationships/image" Target="../media/image2.jpeg"/><Relationship Id="rId16" Type="http://schemas.openxmlformats.org/officeDocument/2006/relationships/image" Target="../media/image126.png"/><Relationship Id="rId29" Type="http://schemas.openxmlformats.org/officeDocument/2006/relationships/image" Target="../media/image139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32" Type="http://schemas.openxmlformats.org/officeDocument/2006/relationships/image" Target="../media/image142.png"/><Relationship Id="rId37" Type="http://schemas.openxmlformats.org/officeDocument/2006/relationships/image" Target="../media/image147.png"/><Relationship Id="rId40" Type="http://schemas.openxmlformats.org/officeDocument/2006/relationships/image" Target="../media/image150.png"/><Relationship Id="rId45" Type="http://schemas.openxmlformats.org/officeDocument/2006/relationships/image" Target="../media/image155.png"/><Relationship Id="rId53" Type="http://schemas.openxmlformats.org/officeDocument/2006/relationships/image" Target="../media/image163.png"/><Relationship Id="rId5" Type="http://schemas.openxmlformats.org/officeDocument/2006/relationships/image" Target="../media/image115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140.png"/><Relationship Id="rId35" Type="http://schemas.openxmlformats.org/officeDocument/2006/relationships/image" Target="../media/image145.png"/><Relationship Id="rId43" Type="http://schemas.openxmlformats.org/officeDocument/2006/relationships/image" Target="../media/image153.png"/><Relationship Id="rId48" Type="http://schemas.openxmlformats.org/officeDocument/2006/relationships/image" Target="../media/image158.png"/><Relationship Id="rId56" Type="http://schemas.openxmlformats.org/officeDocument/2006/relationships/image" Target="../media/image166.png"/><Relationship Id="rId8" Type="http://schemas.openxmlformats.org/officeDocument/2006/relationships/image" Target="../media/image118.png"/><Relationship Id="rId51" Type="http://schemas.openxmlformats.org/officeDocument/2006/relationships/image" Target="../media/image161.png"/><Relationship Id="rId3" Type="http://schemas.openxmlformats.org/officeDocument/2006/relationships/image" Target="../media/image113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33" Type="http://schemas.openxmlformats.org/officeDocument/2006/relationships/image" Target="../media/image143.png"/><Relationship Id="rId38" Type="http://schemas.openxmlformats.org/officeDocument/2006/relationships/image" Target="../media/image148.png"/><Relationship Id="rId46" Type="http://schemas.openxmlformats.org/officeDocument/2006/relationships/image" Target="../media/image156.png"/><Relationship Id="rId20" Type="http://schemas.openxmlformats.org/officeDocument/2006/relationships/image" Target="../media/image130.png"/><Relationship Id="rId41" Type="http://schemas.openxmlformats.org/officeDocument/2006/relationships/image" Target="../media/image151.png"/><Relationship Id="rId54" Type="http://schemas.openxmlformats.org/officeDocument/2006/relationships/image" Target="../media/image1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36" Type="http://schemas.openxmlformats.org/officeDocument/2006/relationships/image" Target="../media/image146.png"/><Relationship Id="rId49" Type="http://schemas.openxmlformats.org/officeDocument/2006/relationships/image" Target="../media/image159.png"/><Relationship Id="rId57" Type="http://schemas.openxmlformats.org/officeDocument/2006/relationships/image" Target="../media/image167.png"/><Relationship Id="rId10" Type="http://schemas.openxmlformats.org/officeDocument/2006/relationships/image" Target="../media/image120.png"/><Relationship Id="rId31" Type="http://schemas.openxmlformats.org/officeDocument/2006/relationships/image" Target="../media/image141.png"/><Relationship Id="rId44" Type="http://schemas.openxmlformats.org/officeDocument/2006/relationships/image" Target="../media/image154.png"/><Relationship Id="rId52" Type="http://schemas.openxmlformats.org/officeDocument/2006/relationships/image" Target="../media/image16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png"/><Relationship Id="rId18" Type="http://schemas.openxmlformats.org/officeDocument/2006/relationships/image" Target="../media/image180.png"/><Relationship Id="rId26" Type="http://schemas.openxmlformats.org/officeDocument/2006/relationships/image" Target="../media/image188.png"/><Relationship Id="rId39" Type="http://schemas.openxmlformats.org/officeDocument/2006/relationships/image" Target="../media/image199.png"/><Relationship Id="rId21" Type="http://schemas.openxmlformats.org/officeDocument/2006/relationships/image" Target="../media/image183.png"/><Relationship Id="rId34" Type="http://schemas.openxmlformats.org/officeDocument/2006/relationships/image" Target="../media/image194.png"/><Relationship Id="rId42" Type="http://schemas.openxmlformats.org/officeDocument/2006/relationships/image" Target="../media/image152.png"/><Relationship Id="rId47" Type="http://schemas.openxmlformats.org/officeDocument/2006/relationships/image" Target="../media/image157.png"/><Relationship Id="rId50" Type="http://schemas.openxmlformats.org/officeDocument/2006/relationships/image" Target="../media/image207.png"/><Relationship Id="rId55" Type="http://schemas.openxmlformats.org/officeDocument/2006/relationships/image" Target="../media/image212.png"/><Relationship Id="rId7" Type="http://schemas.openxmlformats.org/officeDocument/2006/relationships/image" Target="../media/image172.png"/><Relationship Id="rId2" Type="http://schemas.openxmlformats.org/officeDocument/2006/relationships/image" Target="../media/image2.jpeg"/><Relationship Id="rId16" Type="http://schemas.openxmlformats.org/officeDocument/2006/relationships/image" Target="../media/image178.png"/><Relationship Id="rId29" Type="http://schemas.openxmlformats.org/officeDocument/2006/relationships/image" Target="../media/image191.png"/><Relationship Id="rId11" Type="http://schemas.openxmlformats.org/officeDocument/2006/relationships/image" Target="../media/image175.png"/><Relationship Id="rId24" Type="http://schemas.openxmlformats.org/officeDocument/2006/relationships/image" Target="../media/image186.png"/><Relationship Id="rId32" Type="http://schemas.openxmlformats.org/officeDocument/2006/relationships/image" Target="../media/image193.png"/><Relationship Id="rId37" Type="http://schemas.openxmlformats.org/officeDocument/2006/relationships/image" Target="../media/image197.png"/><Relationship Id="rId40" Type="http://schemas.openxmlformats.org/officeDocument/2006/relationships/image" Target="../media/image200.png"/><Relationship Id="rId45" Type="http://schemas.openxmlformats.org/officeDocument/2006/relationships/image" Target="../media/image155.png"/><Relationship Id="rId53" Type="http://schemas.openxmlformats.org/officeDocument/2006/relationships/image" Target="../media/image210.png"/><Relationship Id="rId5" Type="http://schemas.openxmlformats.org/officeDocument/2006/relationships/image" Target="../media/image170.png"/><Relationship Id="rId19" Type="http://schemas.openxmlformats.org/officeDocument/2006/relationships/image" Target="../media/image181.png"/><Relationship Id="rId4" Type="http://schemas.openxmlformats.org/officeDocument/2006/relationships/image" Target="../media/image169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Relationship Id="rId35" Type="http://schemas.openxmlformats.org/officeDocument/2006/relationships/image" Target="../media/image195.png"/><Relationship Id="rId43" Type="http://schemas.openxmlformats.org/officeDocument/2006/relationships/image" Target="../media/image202.png"/><Relationship Id="rId48" Type="http://schemas.openxmlformats.org/officeDocument/2006/relationships/image" Target="../media/image205.png"/><Relationship Id="rId56" Type="http://schemas.openxmlformats.org/officeDocument/2006/relationships/image" Target="../media/image213.png"/><Relationship Id="rId8" Type="http://schemas.openxmlformats.org/officeDocument/2006/relationships/image" Target="../media/image173.png"/><Relationship Id="rId51" Type="http://schemas.openxmlformats.org/officeDocument/2006/relationships/image" Target="../media/image208.png"/><Relationship Id="rId3" Type="http://schemas.openxmlformats.org/officeDocument/2006/relationships/image" Target="../media/image168.png"/><Relationship Id="rId12" Type="http://schemas.openxmlformats.org/officeDocument/2006/relationships/image" Target="../media/image122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33" Type="http://schemas.openxmlformats.org/officeDocument/2006/relationships/image" Target="../media/image143.png"/><Relationship Id="rId38" Type="http://schemas.openxmlformats.org/officeDocument/2006/relationships/image" Target="../media/image198.png"/><Relationship Id="rId46" Type="http://schemas.openxmlformats.org/officeDocument/2006/relationships/image" Target="../media/image204.png"/><Relationship Id="rId20" Type="http://schemas.openxmlformats.org/officeDocument/2006/relationships/image" Target="../media/image182.png"/><Relationship Id="rId41" Type="http://schemas.openxmlformats.org/officeDocument/2006/relationships/image" Target="../media/image201.png"/><Relationship Id="rId54" Type="http://schemas.openxmlformats.org/officeDocument/2006/relationships/image" Target="../media/image2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1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28" Type="http://schemas.openxmlformats.org/officeDocument/2006/relationships/image" Target="../media/image190.png"/><Relationship Id="rId36" Type="http://schemas.openxmlformats.org/officeDocument/2006/relationships/image" Target="../media/image196.png"/><Relationship Id="rId49" Type="http://schemas.openxmlformats.org/officeDocument/2006/relationships/image" Target="../media/image206.png"/><Relationship Id="rId57" Type="http://schemas.openxmlformats.org/officeDocument/2006/relationships/image" Target="../media/image167.png"/><Relationship Id="rId10" Type="http://schemas.openxmlformats.org/officeDocument/2006/relationships/image" Target="../media/image174.png"/><Relationship Id="rId31" Type="http://schemas.openxmlformats.org/officeDocument/2006/relationships/image" Target="../media/image141.png"/><Relationship Id="rId44" Type="http://schemas.openxmlformats.org/officeDocument/2006/relationships/image" Target="../media/image203.png"/><Relationship Id="rId52" Type="http://schemas.openxmlformats.org/officeDocument/2006/relationships/image" Target="../media/image20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26" Type="http://schemas.openxmlformats.org/officeDocument/2006/relationships/image" Target="../media/image238.png"/><Relationship Id="rId39" Type="http://schemas.openxmlformats.org/officeDocument/2006/relationships/image" Target="../media/image251.png"/><Relationship Id="rId21" Type="http://schemas.openxmlformats.org/officeDocument/2006/relationships/image" Target="../media/image233.png"/><Relationship Id="rId34" Type="http://schemas.openxmlformats.org/officeDocument/2006/relationships/image" Target="../media/image246.png"/><Relationship Id="rId42" Type="http://schemas.openxmlformats.org/officeDocument/2006/relationships/image" Target="../media/image254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6" Type="http://schemas.openxmlformats.org/officeDocument/2006/relationships/image" Target="../media/image228.png"/><Relationship Id="rId29" Type="http://schemas.openxmlformats.org/officeDocument/2006/relationships/image" Target="../media/image2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24" Type="http://schemas.openxmlformats.org/officeDocument/2006/relationships/image" Target="../media/image236.png"/><Relationship Id="rId32" Type="http://schemas.openxmlformats.org/officeDocument/2006/relationships/image" Target="../media/image244.png"/><Relationship Id="rId37" Type="http://schemas.openxmlformats.org/officeDocument/2006/relationships/image" Target="../media/image249.png"/><Relationship Id="rId40" Type="http://schemas.openxmlformats.org/officeDocument/2006/relationships/image" Target="../media/image252.png"/><Relationship Id="rId45" Type="http://schemas.openxmlformats.org/officeDocument/2006/relationships/image" Target="../media/image257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23" Type="http://schemas.openxmlformats.org/officeDocument/2006/relationships/image" Target="../media/image235.png"/><Relationship Id="rId28" Type="http://schemas.openxmlformats.org/officeDocument/2006/relationships/image" Target="../media/image240.png"/><Relationship Id="rId36" Type="http://schemas.openxmlformats.org/officeDocument/2006/relationships/image" Target="../media/image248.png"/><Relationship Id="rId10" Type="http://schemas.openxmlformats.org/officeDocument/2006/relationships/image" Target="../media/image222.png"/><Relationship Id="rId19" Type="http://schemas.openxmlformats.org/officeDocument/2006/relationships/image" Target="../media/image231.png"/><Relationship Id="rId31" Type="http://schemas.openxmlformats.org/officeDocument/2006/relationships/image" Target="../media/image243.png"/><Relationship Id="rId44" Type="http://schemas.openxmlformats.org/officeDocument/2006/relationships/image" Target="../media/image256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Relationship Id="rId22" Type="http://schemas.openxmlformats.org/officeDocument/2006/relationships/image" Target="../media/image234.png"/><Relationship Id="rId27" Type="http://schemas.openxmlformats.org/officeDocument/2006/relationships/image" Target="../media/image239.png"/><Relationship Id="rId30" Type="http://schemas.openxmlformats.org/officeDocument/2006/relationships/image" Target="../media/image242.png"/><Relationship Id="rId35" Type="http://schemas.openxmlformats.org/officeDocument/2006/relationships/image" Target="../media/image247.png"/><Relationship Id="rId43" Type="http://schemas.openxmlformats.org/officeDocument/2006/relationships/image" Target="../media/image255.png"/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5" Type="http://schemas.openxmlformats.org/officeDocument/2006/relationships/image" Target="../media/image237.png"/><Relationship Id="rId33" Type="http://schemas.openxmlformats.org/officeDocument/2006/relationships/image" Target="../media/image245.png"/><Relationship Id="rId38" Type="http://schemas.openxmlformats.org/officeDocument/2006/relationships/image" Target="../media/image250.png"/><Relationship Id="rId20" Type="http://schemas.openxmlformats.org/officeDocument/2006/relationships/image" Target="../media/image232.png"/><Relationship Id="rId41" Type="http://schemas.openxmlformats.org/officeDocument/2006/relationships/image" Target="../media/image25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6.png"/><Relationship Id="rId18" Type="http://schemas.openxmlformats.org/officeDocument/2006/relationships/image" Target="../media/image262.png"/><Relationship Id="rId26" Type="http://schemas.openxmlformats.org/officeDocument/2006/relationships/image" Target="../media/image239.png"/><Relationship Id="rId39" Type="http://schemas.openxmlformats.org/officeDocument/2006/relationships/image" Target="../media/image268.png"/><Relationship Id="rId21" Type="http://schemas.openxmlformats.org/officeDocument/2006/relationships/image" Target="../media/image263.png"/><Relationship Id="rId34" Type="http://schemas.openxmlformats.org/officeDocument/2006/relationships/image" Target="../media/image247.png"/><Relationship Id="rId42" Type="http://schemas.openxmlformats.org/officeDocument/2006/relationships/image" Target="../media/image270.png"/><Relationship Id="rId47" Type="http://schemas.openxmlformats.org/officeDocument/2006/relationships/image" Target="../media/image273.png"/><Relationship Id="rId50" Type="http://schemas.openxmlformats.org/officeDocument/2006/relationships/image" Target="../media/image230.png"/><Relationship Id="rId55" Type="http://schemas.openxmlformats.org/officeDocument/2006/relationships/image" Target="../media/image278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6" Type="http://schemas.openxmlformats.org/officeDocument/2006/relationships/image" Target="../media/image229.png"/><Relationship Id="rId29" Type="http://schemas.openxmlformats.org/officeDocument/2006/relationships/image" Target="../media/image242.png"/><Relationship Id="rId11" Type="http://schemas.openxmlformats.org/officeDocument/2006/relationships/image" Target="../media/image258.png"/><Relationship Id="rId24" Type="http://schemas.openxmlformats.org/officeDocument/2006/relationships/image" Target="../media/image264.png"/><Relationship Id="rId32" Type="http://schemas.openxmlformats.org/officeDocument/2006/relationships/image" Target="../media/image265.png"/><Relationship Id="rId37" Type="http://schemas.openxmlformats.org/officeDocument/2006/relationships/image" Target="../media/image250.png"/><Relationship Id="rId40" Type="http://schemas.openxmlformats.org/officeDocument/2006/relationships/image" Target="../media/image253.png"/><Relationship Id="rId45" Type="http://schemas.openxmlformats.org/officeDocument/2006/relationships/image" Target="../media/image58.png"/><Relationship Id="rId53" Type="http://schemas.openxmlformats.org/officeDocument/2006/relationships/image" Target="../media/image277.png"/><Relationship Id="rId58" Type="http://schemas.openxmlformats.org/officeDocument/2006/relationships/image" Target="../media/image280.png"/><Relationship Id="rId5" Type="http://schemas.openxmlformats.org/officeDocument/2006/relationships/image" Target="../media/image218.png"/><Relationship Id="rId19" Type="http://schemas.openxmlformats.org/officeDocument/2006/relationships/image" Target="../media/image232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Relationship Id="rId27" Type="http://schemas.openxmlformats.org/officeDocument/2006/relationships/image" Target="../media/image240.png"/><Relationship Id="rId30" Type="http://schemas.openxmlformats.org/officeDocument/2006/relationships/image" Target="../media/image243.png"/><Relationship Id="rId35" Type="http://schemas.openxmlformats.org/officeDocument/2006/relationships/image" Target="../media/image248.png"/><Relationship Id="rId43" Type="http://schemas.openxmlformats.org/officeDocument/2006/relationships/image" Target="../media/image256.png"/><Relationship Id="rId48" Type="http://schemas.openxmlformats.org/officeDocument/2006/relationships/image" Target="../media/image274.png"/><Relationship Id="rId56" Type="http://schemas.openxmlformats.org/officeDocument/2006/relationships/image" Target="../media/image252.png"/><Relationship Id="rId8" Type="http://schemas.openxmlformats.org/officeDocument/2006/relationships/image" Target="../media/image221.png"/><Relationship Id="rId51" Type="http://schemas.openxmlformats.org/officeDocument/2006/relationships/image" Target="../media/image275.png"/><Relationship Id="rId3" Type="http://schemas.openxmlformats.org/officeDocument/2006/relationships/image" Target="../media/image216.png"/><Relationship Id="rId12" Type="http://schemas.openxmlformats.org/officeDocument/2006/relationships/image" Target="../media/image259.png"/><Relationship Id="rId17" Type="http://schemas.openxmlformats.org/officeDocument/2006/relationships/image" Target="../media/image261.png"/><Relationship Id="rId25" Type="http://schemas.openxmlformats.org/officeDocument/2006/relationships/image" Target="../media/image238.png"/><Relationship Id="rId33" Type="http://schemas.openxmlformats.org/officeDocument/2006/relationships/image" Target="../media/image246.png"/><Relationship Id="rId38" Type="http://schemas.openxmlformats.org/officeDocument/2006/relationships/image" Target="../media/image267.png"/><Relationship Id="rId46" Type="http://schemas.openxmlformats.org/officeDocument/2006/relationships/image" Target="../media/image272.png"/><Relationship Id="rId20" Type="http://schemas.openxmlformats.org/officeDocument/2006/relationships/image" Target="../media/image233.png"/><Relationship Id="rId41" Type="http://schemas.openxmlformats.org/officeDocument/2006/relationships/image" Target="../media/image269.png"/><Relationship Id="rId54" Type="http://schemas.openxmlformats.org/officeDocument/2006/relationships/image" Target="../media/image2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9.png"/><Relationship Id="rId15" Type="http://schemas.openxmlformats.org/officeDocument/2006/relationships/image" Target="../media/image260.png"/><Relationship Id="rId23" Type="http://schemas.openxmlformats.org/officeDocument/2006/relationships/image" Target="../media/image236.png"/><Relationship Id="rId28" Type="http://schemas.openxmlformats.org/officeDocument/2006/relationships/image" Target="../media/image241.png"/><Relationship Id="rId36" Type="http://schemas.openxmlformats.org/officeDocument/2006/relationships/image" Target="../media/image266.png"/><Relationship Id="rId49" Type="http://schemas.openxmlformats.org/officeDocument/2006/relationships/image" Target="../media/image2740.png"/><Relationship Id="rId57" Type="http://schemas.openxmlformats.org/officeDocument/2006/relationships/image" Target="../media/image279.png"/><Relationship Id="rId10" Type="http://schemas.openxmlformats.org/officeDocument/2006/relationships/image" Target="../media/image223.png"/><Relationship Id="rId31" Type="http://schemas.openxmlformats.org/officeDocument/2006/relationships/image" Target="../media/image244.png"/><Relationship Id="rId44" Type="http://schemas.openxmlformats.org/officeDocument/2006/relationships/image" Target="../media/image271.png"/><Relationship Id="rId52" Type="http://schemas.openxmlformats.org/officeDocument/2006/relationships/image" Target="../media/image2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1.png"/><Relationship Id="rId21" Type="http://schemas.openxmlformats.org/officeDocument/2006/relationships/image" Target="../media/image289.png"/><Relationship Id="rId42" Type="http://schemas.openxmlformats.org/officeDocument/2006/relationships/image" Target="../media/image220.png"/><Relationship Id="rId47" Type="http://schemas.openxmlformats.org/officeDocument/2006/relationships/image" Target="../media/image297.png"/><Relationship Id="rId63" Type="http://schemas.openxmlformats.org/officeDocument/2006/relationships/image" Target="../media/image310.png"/><Relationship Id="rId68" Type="http://schemas.openxmlformats.org/officeDocument/2006/relationships/image" Target="../media/image315.png"/><Relationship Id="rId7" Type="http://schemas.openxmlformats.org/officeDocument/2006/relationships/image" Target="../media/image229.png"/><Relationship Id="rId71" Type="http://schemas.openxmlformats.org/officeDocument/2006/relationships/image" Target="../media/image318.png"/><Relationship Id="rId2" Type="http://schemas.openxmlformats.org/officeDocument/2006/relationships/image" Target="../media/image258.png"/><Relationship Id="rId16" Type="http://schemas.openxmlformats.org/officeDocument/2006/relationships/image" Target="../media/image238.png"/><Relationship Id="rId29" Type="http://schemas.openxmlformats.org/officeDocument/2006/relationships/image" Target="../media/image240.png"/><Relationship Id="rId11" Type="http://schemas.openxmlformats.org/officeDocument/2006/relationships/image" Target="../media/image283.png"/><Relationship Id="rId24" Type="http://schemas.openxmlformats.org/officeDocument/2006/relationships/image" Target="../media/image290.png"/><Relationship Id="rId32" Type="http://schemas.openxmlformats.org/officeDocument/2006/relationships/image" Target="../media/image243.png"/><Relationship Id="rId37" Type="http://schemas.openxmlformats.org/officeDocument/2006/relationships/image" Target="../media/image215.png"/><Relationship Id="rId40" Type="http://schemas.openxmlformats.org/officeDocument/2006/relationships/image" Target="../media/image218.png"/><Relationship Id="rId45" Type="http://schemas.openxmlformats.org/officeDocument/2006/relationships/image" Target="../media/image296.png"/><Relationship Id="rId53" Type="http://schemas.openxmlformats.org/officeDocument/2006/relationships/image" Target="../media/image300.png"/><Relationship Id="rId58" Type="http://schemas.openxmlformats.org/officeDocument/2006/relationships/image" Target="../media/image305.png"/><Relationship Id="rId66" Type="http://schemas.openxmlformats.org/officeDocument/2006/relationships/image" Target="../media/image313.png"/><Relationship Id="rId5" Type="http://schemas.openxmlformats.org/officeDocument/2006/relationships/image" Target="../media/image227.png"/><Relationship Id="rId61" Type="http://schemas.openxmlformats.org/officeDocument/2006/relationships/image" Target="../media/image308.png"/><Relationship Id="rId19" Type="http://schemas.openxmlformats.org/officeDocument/2006/relationships/image" Target="../media/image287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31.png"/><Relationship Id="rId30" Type="http://schemas.openxmlformats.org/officeDocument/2006/relationships/image" Target="../media/image241.png"/><Relationship Id="rId35" Type="http://schemas.openxmlformats.org/officeDocument/2006/relationships/image" Target="../media/image292.png"/><Relationship Id="rId43" Type="http://schemas.openxmlformats.org/officeDocument/2006/relationships/image" Target="../media/image221.png"/><Relationship Id="rId48" Type="http://schemas.openxmlformats.org/officeDocument/2006/relationships/image" Target="../media/image298.png"/><Relationship Id="rId56" Type="http://schemas.openxmlformats.org/officeDocument/2006/relationships/image" Target="../media/image303.png"/><Relationship Id="rId64" Type="http://schemas.openxmlformats.org/officeDocument/2006/relationships/image" Target="../media/image311.png"/><Relationship Id="rId69" Type="http://schemas.openxmlformats.org/officeDocument/2006/relationships/image" Target="../media/image316.png"/><Relationship Id="rId8" Type="http://schemas.openxmlformats.org/officeDocument/2006/relationships/image" Target="../media/image230.png"/><Relationship Id="rId51" Type="http://schemas.openxmlformats.org/officeDocument/2006/relationships/image" Target="../media/image254.png"/><Relationship Id="rId3" Type="http://schemas.openxmlformats.org/officeDocument/2006/relationships/image" Target="../media/image225.png"/><Relationship Id="rId12" Type="http://schemas.openxmlformats.org/officeDocument/2006/relationships/image" Target="../media/image234.png"/><Relationship Id="rId17" Type="http://schemas.openxmlformats.org/officeDocument/2006/relationships/image" Target="../media/image285.png"/><Relationship Id="rId25" Type="http://schemas.openxmlformats.org/officeDocument/2006/relationships/image" Target="../media/image247.png"/><Relationship Id="rId33" Type="http://schemas.openxmlformats.org/officeDocument/2006/relationships/image" Target="../media/image246.png"/><Relationship Id="rId38" Type="http://schemas.openxmlformats.org/officeDocument/2006/relationships/image" Target="../media/image216.png"/><Relationship Id="rId46" Type="http://schemas.openxmlformats.org/officeDocument/2006/relationships/image" Target="../media/image249.png"/><Relationship Id="rId59" Type="http://schemas.openxmlformats.org/officeDocument/2006/relationships/image" Target="../media/image306.png"/><Relationship Id="rId67" Type="http://schemas.openxmlformats.org/officeDocument/2006/relationships/image" Target="../media/image314.png"/><Relationship Id="rId20" Type="http://schemas.openxmlformats.org/officeDocument/2006/relationships/image" Target="../media/image288.png"/><Relationship Id="rId41" Type="http://schemas.openxmlformats.org/officeDocument/2006/relationships/image" Target="../media/image294.png"/><Relationship Id="rId54" Type="http://schemas.openxmlformats.org/officeDocument/2006/relationships/image" Target="../media/image301.png"/><Relationship Id="rId62" Type="http://schemas.openxmlformats.org/officeDocument/2006/relationships/image" Target="../media/image309.png"/><Relationship Id="rId70" Type="http://schemas.openxmlformats.org/officeDocument/2006/relationships/image" Target="../media/image3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8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32.png"/><Relationship Id="rId36" Type="http://schemas.openxmlformats.org/officeDocument/2006/relationships/image" Target="../media/image293.png"/><Relationship Id="rId49" Type="http://schemas.openxmlformats.org/officeDocument/2006/relationships/image" Target="../media/image268.png"/><Relationship Id="rId57" Type="http://schemas.openxmlformats.org/officeDocument/2006/relationships/image" Target="../media/image304.png"/><Relationship Id="rId10" Type="http://schemas.openxmlformats.org/officeDocument/2006/relationships/image" Target="../media/image282.png"/><Relationship Id="rId31" Type="http://schemas.openxmlformats.org/officeDocument/2006/relationships/image" Target="../media/image242.png"/><Relationship Id="rId44" Type="http://schemas.openxmlformats.org/officeDocument/2006/relationships/image" Target="../media/image295.png"/><Relationship Id="rId52" Type="http://schemas.openxmlformats.org/officeDocument/2006/relationships/image" Target="../media/image255.png"/><Relationship Id="rId60" Type="http://schemas.openxmlformats.org/officeDocument/2006/relationships/image" Target="../media/image307.png"/><Relationship Id="rId65" Type="http://schemas.openxmlformats.org/officeDocument/2006/relationships/image" Target="../media/image312.png"/><Relationship Id="rId4" Type="http://schemas.openxmlformats.org/officeDocument/2006/relationships/image" Target="../media/image226.png"/><Relationship Id="rId9" Type="http://schemas.openxmlformats.org/officeDocument/2006/relationships/image" Target="../media/image281.png"/><Relationship Id="rId13" Type="http://schemas.openxmlformats.org/officeDocument/2006/relationships/image" Target="../media/image284.png"/><Relationship Id="rId18" Type="http://schemas.openxmlformats.org/officeDocument/2006/relationships/image" Target="../media/image286.png"/><Relationship Id="rId39" Type="http://schemas.openxmlformats.org/officeDocument/2006/relationships/image" Target="../media/image217.png"/><Relationship Id="rId34" Type="http://schemas.openxmlformats.org/officeDocument/2006/relationships/image" Target="../media/image248.png"/><Relationship Id="rId50" Type="http://schemas.openxmlformats.org/officeDocument/2006/relationships/image" Target="../media/image299.png"/><Relationship Id="rId55" Type="http://schemas.openxmlformats.org/officeDocument/2006/relationships/image" Target="../media/image3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7" Type="http://schemas.openxmlformats.org/officeDocument/2006/relationships/image" Target="../media/image3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0.png"/><Relationship Id="rId9" Type="http://schemas.openxmlformats.org/officeDocument/2006/relationships/image" Target="../media/image3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9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8.png"/><Relationship Id="rId4" Type="http://schemas.openxmlformats.org/officeDocument/2006/relationships/image" Target="../media/image3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29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2.jpe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5" Type="http://schemas.openxmlformats.org/officeDocument/2006/relationships/image" Target="../media/image353.pn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13" Type="http://schemas.openxmlformats.org/officeDocument/2006/relationships/image" Target="../media/image365.png"/><Relationship Id="rId3" Type="http://schemas.openxmlformats.org/officeDocument/2006/relationships/image" Target="../media/image1400.png"/><Relationship Id="rId7" Type="http://schemas.openxmlformats.org/officeDocument/2006/relationships/image" Target="../media/image1440.png"/><Relationship Id="rId12" Type="http://schemas.openxmlformats.org/officeDocument/2006/relationships/image" Target="../media/image364.png"/><Relationship Id="rId16" Type="http://schemas.openxmlformats.org/officeDocument/2006/relationships/image" Target="../media/image3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0.png"/><Relationship Id="rId11" Type="http://schemas.openxmlformats.org/officeDocument/2006/relationships/image" Target="../media/image363.png"/><Relationship Id="rId5" Type="http://schemas.openxmlformats.org/officeDocument/2006/relationships/image" Target="../media/image337.png"/><Relationship Id="rId15" Type="http://schemas.openxmlformats.org/officeDocument/2006/relationships/image" Target="../media/image367.png"/><Relationship Id="rId10" Type="http://schemas.openxmlformats.org/officeDocument/2006/relationships/image" Target="../media/image362.png"/><Relationship Id="rId4" Type="http://schemas.openxmlformats.org/officeDocument/2006/relationships/image" Target="../media/image1411.png"/><Relationship Id="rId9" Type="http://schemas.openxmlformats.org/officeDocument/2006/relationships/image" Target="../media/image2.jpeg"/><Relationship Id="rId14" Type="http://schemas.openxmlformats.org/officeDocument/2006/relationships/image" Target="../media/image3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13" Type="http://schemas.openxmlformats.org/officeDocument/2006/relationships/image" Target="../media/image1570.png"/><Relationship Id="rId26" Type="http://schemas.openxmlformats.org/officeDocument/2006/relationships/image" Target="../media/image1630.png"/><Relationship Id="rId3" Type="http://schemas.openxmlformats.org/officeDocument/2006/relationships/image" Target="../media/image1470.png"/><Relationship Id="rId21" Type="http://schemas.openxmlformats.org/officeDocument/2006/relationships/image" Target="../media/image1580.png"/><Relationship Id="rId7" Type="http://schemas.openxmlformats.org/officeDocument/2006/relationships/image" Target="../media/image1511.png"/><Relationship Id="rId12" Type="http://schemas.openxmlformats.org/officeDocument/2006/relationships/image" Target="../media/image1560.png"/><Relationship Id="rId25" Type="http://schemas.openxmlformats.org/officeDocument/2006/relationships/image" Target="../media/image1620.png"/><Relationship Id="rId33" Type="http://schemas.openxmlformats.org/officeDocument/2006/relationships/image" Target="../media/image340.png"/><Relationship Id="rId2" Type="http://schemas.openxmlformats.org/officeDocument/2006/relationships/image" Target="../media/image1460.png"/><Relationship Id="rId20" Type="http://schemas.openxmlformats.org/officeDocument/2006/relationships/image" Target="../media/image2800.png"/><Relationship Id="rId29" Type="http://schemas.openxmlformats.org/officeDocument/2006/relationships/image" Target="../media/image28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00.png"/><Relationship Id="rId11" Type="http://schemas.openxmlformats.org/officeDocument/2006/relationships/image" Target="../media/image1550.png"/><Relationship Id="rId24" Type="http://schemas.openxmlformats.org/officeDocument/2006/relationships/image" Target="../media/image1611.png"/><Relationship Id="rId32" Type="http://schemas.openxmlformats.org/officeDocument/2006/relationships/image" Target="../media/image1660.png"/><Relationship Id="rId5" Type="http://schemas.openxmlformats.org/officeDocument/2006/relationships/image" Target="../media/image1490.png"/><Relationship Id="rId23" Type="http://schemas.openxmlformats.org/officeDocument/2006/relationships/image" Target="../media/image1600.png"/><Relationship Id="rId28" Type="http://schemas.openxmlformats.org/officeDocument/2006/relationships/image" Target="../media/image2880.png"/><Relationship Id="rId10" Type="http://schemas.openxmlformats.org/officeDocument/2006/relationships/image" Target="../media/image1540.png"/><Relationship Id="rId19" Type="http://schemas.openxmlformats.org/officeDocument/2006/relationships/image" Target="../media/image2790.png"/><Relationship Id="rId31" Type="http://schemas.openxmlformats.org/officeDocument/2006/relationships/image" Target="../media/image339.png"/><Relationship Id="rId4" Type="http://schemas.openxmlformats.org/officeDocument/2006/relationships/image" Target="../media/image1480.png"/><Relationship Id="rId9" Type="http://schemas.openxmlformats.org/officeDocument/2006/relationships/image" Target="../media/image1530.png"/><Relationship Id="rId22" Type="http://schemas.openxmlformats.org/officeDocument/2006/relationships/image" Target="../media/image1590.png"/><Relationship Id="rId27" Type="http://schemas.openxmlformats.org/officeDocument/2006/relationships/image" Target="../media/image338.png"/><Relationship Id="rId30" Type="http://schemas.openxmlformats.org/officeDocument/2006/relationships/image" Target="../media/image16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3.png"/><Relationship Id="rId5" Type="http://schemas.openxmlformats.org/officeDocument/2006/relationships/image" Target="../media/image3361.png"/><Relationship Id="rId10" Type="http://schemas.openxmlformats.org/officeDocument/2006/relationships/image" Target="../media/image377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12" Type="http://schemas.openxmlformats.org/officeDocument/2006/relationships/image" Target="../media/image388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3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380.png"/><Relationship Id="rId7" Type="http://schemas.openxmlformats.org/officeDocument/2006/relationships/image" Target="../media/image345.png"/><Relationship Id="rId2" Type="http://schemas.openxmlformats.org/officeDocument/2006/relationships/image" Target="../media/image33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1.png"/><Relationship Id="rId5" Type="http://schemas.openxmlformats.org/officeDocument/2006/relationships/image" Target="../media/image3401.png"/><Relationship Id="rId10" Type="http://schemas.openxmlformats.org/officeDocument/2006/relationships/image" Target="../media/image361.png"/><Relationship Id="rId4" Type="http://schemas.openxmlformats.org/officeDocument/2006/relationships/image" Target="../media/image3391.png"/><Relationship Id="rId9" Type="http://schemas.openxmlformats.org/officeDocument/2006/relationships/image" Target="../media/image3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396.png"/><Relationship Id="rId3" Type="http://schemas.openxmlformats.org/officeDocument/2006/relationships/image" Target="../media/image357.png"/><Relationship Id="rId7" Type="http://schemas.openxmlformats.org/officeDocument/2006/relationships/image" Target="../media/image390.png"/><Relationship Id="rId12" Type="http://schemas.openxmlformats.org/officeDocument/2006/relationships/image" Target="../media/image395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5" Type="http://schemas.openxmlformats.org/officeDocument/2006/relationships/image" Target="../media/image385.png"/><Relationship Id="rId15" Type="http://schemas.openxmlformats.org/officeDocument/2006/relationships/image" Target="../media/image411.png"/><Relationship Id="rId10" Type="http://schemas.openxmlformats.org/officeDocument/2006/relationships/image" Target="../media/image393.png"/><Relationship Id="rId4" Type="http://schemas.openxmlformats.org/officeDocument/2006/relationships/image" Target="../media/image372.png"/><Relationship Id="rId9" Type="http://schemas.openxmlformats.org/officeDocument/2006/relationships/image" Target="../media/image392.png"/><Relationship Id="rId14" Type="http://schemas.openxmlformats.org/officeDocument/2006/relationships/image" Target="../media/image410.png"/></Relationships>
</file>

<file path=ppt/slides/_rels/slide3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5.png"/><Relationship Id="rId26" Type="http://schemas.openxmlformats.org/officeDocument/2006/relationships/image" Target="../media/image420.png"/><Relationship Id="rId39" Type="http://schemas.openxmlformats.org/officeDocument/2006/relationships/image" Target="../media/image438.png"/><Relationship Id="rId21" Type="http://schemas.openxmlformats.org/officeDocument/2006/relationships/image" Target="../media/image416.png"/><Relationship Id="rId34" Type="http://schemas.openxmlformats.org/officeDocument/2006/relationships/image" Target="../media/image433.png"/><Relationship Id="rId42" Type="http://schemas.openxmlformats.org/officeDocument/2006/relationships/image" Target="../media/image441.png"/><Relationship Id="rId47" Type="http://schemas.openxmlformats.org/officeDocument/2006/relationships/image" Target="../media/image446.png"/><Relationship Id="rId17" Type="http://schemas.openxmlformats.org/officeDocument/2006/relationships/image" Target="../media/image424.png"/><Relationship Id="rId25" Type="http://schemas.openxmlformats.org/officeDocument/2006/relationships/image" Target="../media/image419.png"/><Relationship Id="rId33" Type="http://schemas.openxmlformats.org/officeDocument/2006/relationships/image" Target="../media/image432.png"/><Relationship Id="rId38" Type="http://schemas.openxmlformats.org/officeDocument/2006/relationships/image" Target="../media/image437.png"/><Relationship Id="rId46" Type="http://schemas.openxmlformats.org/officeDocument/2006/relationships/image" Target="../media/image445.png"/><Relationship Id="rId2" Type="http://schemas.openxmlformats.org/officeDocument/2006/relationships/image" Target="../media/image412.png"/><Relationship Id="rId20" Type="http://schemas.openxmlformats.org/officeDocument/2006/relationships/image" Target="../media/image427.png"/><Relationship Id="rId29" Type="http://schemas.openxmlformats.org/officeDocument/2006/relationships/image" Target="../media/image423.png"/><Relationship Id="rId41" Type="http://schemas.openxmlformats.org/officeDocument/2006/relationships/image" Target="../media/image440.png"/><Relationship Id="rId1" Type="http://schemas.openxmlformats.org/officeDocument/2006/relationships/slideLayout" Target="../slideLayouts/slideLayout13.xml"/><Relationship Id="rId24" Type="http://schemas.openxmlformats.org/officeDocument/2006/relationships/image" Target="../media/image418.png"/><Relationship Id="rId32" Type="http://schemas.openxmlformats.org/officeDocument/2006/relationships/image" Target="../media/image431.png"/><Relationship Id="rId37" Type="http://schemas.openxmlformats.org/officeDocument/2006/relationships/image" Target="../media/image436.png"/><Relationship Id="rId40" Type="http://schemas.openxmlformats.org/officeDocument/2006/relationships/image" Target="../media/image439.png"/><Relationship Id="rId45" Type="http://schemas.openxmlformats.org/officeDocument/2006/relationships/image" Target="../media/image444.png"/><Relationship Id="rId5" Type="http://schemas.openxmlformats.org/officeDocument/2006/relationships/image" Target="../media/image415.png"/><Relationship Id="rId23" Type="http://schemas.openxmlformats.org/officeDocument/2006/relationships/image" Target="../media/image417.png"/><Relationship Id="rId28" Type="http://schemas.openxmlformats.org/officeDocument/2006/relationships/image" Target="../media/image422.png"/><Relationship Id="rId36" Type="http://schemas.openxmlformats.org/officeDocument/2006/relationships/image" Target="../media/image435.png"/><Relationship Id="rId49" Type="http://schemas.openxmlformats.org/officeDocument/2006/relationships/image" Target="../media/image448.png"/><Relationship Id="rId19" Type="http://schemas.openxmlformats.org/officeDocument/2006/relationships/image" Target="../media/image426.png"/><Relationship Id="rId31" Type="http://schemas.openxmlformats.org/officeDocument/2006/relationships/image" Target="../media/image430.png"/><Relationship Id="rId44" Type="http://schemas.openxmlformats.org/officeDocument/2006/relationships/image" Target="../media/image443.png"/><Relationship Id="rId4" Type="http://schemas.openxmlformats.org/officeDocument/2006/relationships/image" Target="../media/image414.png"/><Relationship Id="rId22" Type="http://schemas.openxmlformats.org/officeDocument/2006/relationships/image" Target="../media/image429.png"/><Relationship Id="rId27" Type="http://schemas.openxmlformats.org/officeDocument/2006/relationships/image" Target="../media/image421.png"/><Relationship Id="rId30" Type="http://schemas.openxmlformats.org/officeDocument/2006/relationships/image" Target="../media/image428.png"/><Relationship Id="rId35" Type="http://schemas.openxmlformats.org/officeDocument/2006/relationships/image" Target="../media/image434.png"/><Relationship Id="rId43" Type="http://schemas.openxmlformats.org/officeDocument/2006/relationships/image" Target="../media/image442.png"/><Relationship Id="rId48" Type="http://schemas.openxmlformats.org/officeDocument/2006/relationships/image" Target="../media/image447.png"/><Relationship Id="rId3" Type="http://schemas.openxmlformats.org/officeDocument/2006/relationships/image" Target="../media/image4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3851.png"/><Relationship Id="rId7" Type="http://schemas.openxmlformats.org/officeDocument/2006/relationships/image" Target="../media/image451.png"/><Relationship Id="rId2" Type="http://schemas.openxmlformats.org/officeDocument/2006/relationships/image" Target="../media/image37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4" Type="http://schemas.openxmlformats.org/officeDocument/2006/relationships/image" Target="../media/image38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0.png"/><Relationship Id="rId13" Type="http://schemas.openxmlformats.org/officeDocument/2006/relationships/image" Target="../media/image4300.png"/><Relationship Id="rId3" Type="http://schemas.openxmlformats.org/officeDocument/2006/relationships/image" Target="../media/image3400.png"/><Relationship Id="rId7" Type="http://schemas.openxmlformats.org/officeDocument/2006/relationships/image" Target="../media/image4240.png"/><Relationship Id="rId12" Type="http://schemas.openxmlformats.org/officeDocument/2006/relationships/image" Target="../media/image4290.png"/><Relationship Id="rId2" Type="http://schemas.openxmlformats.org/officeDocument/2006/relationships/image" Target="../media/image33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30.png"/><Relationship Id="rId11" Type="http://schemas.openxmlformats.org/officeDocument/2006/relationships/image" Target="../media/image4280.png"/><Relationship Id="rId5" Type="http://schemas.openxmlformats.org/officeDocument/2006/relationships/image" Target="../media/image4220.png"/><Relationship Id="rId15" Type="http://schemas.openxmlformats.org/officeDocument/2006/relationships/image" Target="../media/image4320.png"/><Relationship Id="rId10" Type="http://schemas.openxmlformats.org/officeDocument/2006/relationships/image" Target="../media/image4270.png"/><Relationship Id="rId4" Type="http://schemas.openxmlformats.org/officeDocument/2006/relationships/image" Target="../media/image3411.png"/><Relationship Id="rId9" Type="http://schemas.openxmlformats.org/officeDocument/2006/relationships/image" Target="../media/image4260.png"/><Relationship Id="rId14" Type="http://schemas.openxmlformats.org/officeDocument/2006/relationships/image" Target="../media/image4311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40.png"/><Relationship Id="rId18" Type="http://schemas.openxmlformats.org/officeDocument/2006/relationships/image" Target="../media/image4390.png"/><Relationship Id="rId26" Type="http://schemas.openxmlformats.org/officeDocument/2006/relationships/image" Target="../media/image4560.png"/><Relationship Id="rId39" Type="http://schemas.openxmlformats.org/officeDocument/2006/relationships/image" Target="../media/image469.png"/><Relationship Id="rId21" Type="http://schemas.openxmlformats.org/officeDocument/2006/relationships/image" Target="../media/image4420.png"/><Relationship Id="rId34" Type="http://schemas.openxmlformats.org/officeDocument/2006/relationships/image" Target="../media/image464.png"/><Relationship Id="rId42" Type="http://schemas.openxmlformats.org/officeDocument/2006/relationships/image" Target="../media/image4500.png"/><Relationship Id="rId7" Type="http://schemas.openxmlformats.org/officeDocument/2006/relationships/image" Target="../media/image3890.png"/><Relationship Id="rId2" Type="http://schemas.openxmlformats.org/officeDocument/2006/relationships/image" Target="../media/image3450.png"/><Relationship Id="rId16" Type="http://schemas.openxmlformats.org/officeDocument/2006/relationships/image" Target="../media/image4370.png"/><Relationship Id="rId20" Type="http://schemas.openxmlformats.org/officeDocument/2006/relationships/image" Target="../media/image4411.png"/><Relationship Id="rId29" Type="http://schemas.openxmlformats.org/officeDocument/2006/relationships/image" Target="../media/image4460.png"/><Relationship Id="rId41" Type="http://schemas.openxmlformats.org/officeDocument/2006/relationships/image" Target="../media/image44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50.png"/><Relationship Id="rId11" Type="http://schemas.openxmlformats.org/officeDocument/2006/relationships/image" Target="../media/image4211.png"/><Relationship Id="rId24" Type="http://schemas.openxmlformats.org/officeDocument/2006/relationships/image" Target="../media/image4540.png"/><Relationship Id="rId37" Type="http://schemas.openxmlformats.org/officeDocument/2006/relationships/image" Target="../media/image467.png"/><Relationship Id="rId40" Type="http://schemas.openxmlformats.org/officeDocument/2006/relationships/image" Target="../media/image470.png"/><Relationship Id="rId5" Type="http://schemas.openxmlformats.org/officeDocument/2006/relationships/image" Target="../media/image3611.png"/><Relationship Id="rId15" Type="http://schemas.openxmlformats.org/officeDocument/2006/relationships/image" Target="../media/image4360.png"/><Relationship Id="rId23" Type="http://schemas.openxmlformats.org/officeDocument/2006/relationships/image" Target="../media/image4440.png"/><Relationship Id="rId28" Type="http://schemas.openxmlformats.org/officeDocument/2006/relationships/image" Target="../media/image4450.png"/><Relationship Id="rId36" Type="http://schemas.openxmlformats.org/officeDocument/2006/relationships/image" Target="../media/image466.png"/><Relationship Id="rId10" Type="http://schemas.openxmlformats.org/officeDocument/2006/relationships/image" Target="../media/image4200.png"/><Relationship Id="rId19" Type="http://schemas.openxmlformats.org/officeDocument/2006/relationships/image" Target="../media/image4400.png"/><Relationship Id="rId31" Type="http://schemas.openxmlformats.org/officeDocument/2006/relationships/image" Target="../media/image4480.png"/><Relationship Id="rId4" Type="http://schemas.openxmlformats.org/officeDocument/2006/relationships/image" Target="../media/image3510.png"/><Relationship Id="rId9" Type="http://schemas.openxmlformats.org/officeDocument/2006/relationships/image" Target="../media/image4190.png"/><Relationship Id="rId14" Type="http://schemas.openxmlformats.org/officeDocument/2006/relationships/image" Target="../media/image4350.png"/><Relationship Id="rId22" Type="http://schemas.openxmlformats.org/officeDocument/2006/relationships/image" Target="../media/image4430.png"/><Relationship Id="rId27" Type="http://schemas.openxmlformats.org/officeDocument/2006/relationships/image" Target="../media/image457.png"/><Relationship Id="rId30" Type="http://schemas.openxmlformats.org/officeDocument/2006/relationships/image" Target="../media/image4470.png"/><Relationship Id="rId35" Type="http://schemas.openxmlformats.org/officeDocument/2006/relationships/image" Target="../media/image465.png"/><Relationship Id="rId43" Type="http://schemas.openxmlformats.org/officeDocument/2006/relationships/image" Target="../media/image4511.png"/><Relationship Id="rId8" Type="http://schemas.openxmlformats.org/officeDocument/2006/relationships/image" Target="../media/image3930.png"/><Relationship Id="rId3" Type="http://schemas.openxmlformats.org/officeDocument/2006/relationships/image" Target="../media/image3500.png"/><Relationship Id="rId12" Type="http://schemas.openxmlformats.org/officeDocument/2006/relationships/image" Target="../media/image4330.png"/><Relationship Id="rId17" Type="http://schemas.openxmlformats.org/officeDocument/2006/relationships/image" Target="../media/image4380.png"/><Relationship Id="rId25" Type="http://schemas.openxmlformats.org/officeDocument/2006/relationships/image" Target="../media/image4550.png"/><Relationship Id="rId38" Type="http://schemas.openxmlformats.org/officeDocument/2006/relationships/image" Target="../media/image4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2.jpeg"/><Relationship Id="rId7" Type="http://schemas.openxmlformats.org/officeDocument/2006/relationships/image" Target="../media/image17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10.png"/><Relationship Id="rId5" Type="http://schemas.openxmlformats.org/officeDocument/2006/relationships/image" Target="../media/image1510.png"/><Relationship Id="rId4" Type="http://schemas.openxmlformats.org/officeDocument/2006/relationships/image" Target="../media/image14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.jpe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2047" y="2285889"/>
            <a:ext cx="10344473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C230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/>
            </a:r>
            <a:b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C230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b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3C230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 smtClean="0">
                <a:ln w="1905"/>
                <a:gradFill>
                  <a:gsLst>
                    <a:gs pos="0">
                      <a:srgbClr val="B95C00">
                        <a:shade val="20000"/>
                        <a:satMod val="200000"/>
                      </a:srgbClr>
                    </a:gs>
                    <a:gs pos="78000">
                      <a:srgbClr val="B95C00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B95C00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Tutorial</a:t>
            </a:r>
            <a:endParaRPr kumimoji="0" lang="en-US" altLang="zh-CN" sz="3600" b="0" i="0" u="none" strike="noStrike" kern="0" cap="none" spc="0" normalizeH="0" baseline="0" noProof="0" dirty="0">
              <a:ln w="1905"/>
              <a:gradFill>
                <a:gsLst>
                  <a:gs pos="0">
                    <a:srgbClr val="B95C00">
                      <a:shade val="20000"/>
                      <a:satMod val="200000"/>
                    </a:srgbClr>
                  </a:gs>
                  <a:gs pos="78000">
                    <a:srgbClr val="B95C00">
                      <a:tint val="90000"/>
                      <a:shade val="89000"/>
                      <a:satMod val="220000"/>
                    </a:srgbClr>
                  </a:gs>
                  <a:gs pos="100000">
                    <a:srgbClr val="B95C00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 w="1905"/>
                <a:gradFill>
                  <a:gsLst>
                    <a:gs pos="0">
                      <a:srgbClr val="B95C00">
                        <a:shade val="20000"/>
                        <a:satMod val="200000"/>
                      </a:srgbClr>
                    </a:gs>
                    <a:gs pos="78000">
                      <a:srgbClr val="B95C00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B95C00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Convolutional Neural </a:t>
            </a:r>
            <a:r>
              <a:rPr kumimoji="0" lang="en-US" altLang="zh-CN" sz="3600" b="1" i="0" u="none" strike="noStrike" kern="0" cap="none" spc="0" normalizeH="0" baseline="0" noProof="0" dirty="0" smtClean="0">
                <a:ln w="1905"/>
                <a:gradFill>
                  <a:gsLst>
                    <a:gs pos="0">
                      <a:srgbClr val="B95C00">
                        <a:shade val="20000"/>
                        <a:satMod val="200000"/>
                      </a:srgbClr>
                    </a:gs>
                    <a:gs pos="78000">
                      <a:srgbClr val="B95C00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B95C00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Networks</a:t>
            </a:r>
            <a:endParaRPr kumimoji="0" lang="en-US" altLang="zh-CN" sz="4800" b="1" i="0" u="none" strike="noStrike" kern="0" cap="none" spc="0" normalizeH="0" baseline="0" noProof="0" dirty="0">
              <a:ln w="1905"/>
              <a:gradFill>
                <a:gsLst>
                  <a:gs pos="0">
                    <a:srgbClr val="B95C00">
                      <a:shade val="20000"/>
                      <a:satMod val="200000"/>
                    </a:srgbClr>
                  </a:gs>
                  <a:gs pos="78000">
                    <a:srgbClr val="B95C00">
                      <a:tint val="90000"/>
                      <a:shade val="89000"/>
                      <a:satMod val="220000"/>
                    </a:srgbClr>
                  </a:gs>
                  <a:gs pos="100000">
                    <a:srgbClr val="B95C00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9376" y="3727190"/>
            <a:ext cx="10331330" cy="46038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51384" y="364331"/>
            <a:ext cx="7886700" cy="9763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Segoe UI Symbol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j-cs"/>
              </a:rPr>
              <a:t>Understanding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9841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10</a:t>
            </a:fld>
            <a:endParaRPr lang="zh-CN" altLang="zh-CN"/>
          </a:p>
        </p:txBody>
      </p:sp>
      <p:grpSp>
        <p:nvGrpSpPr>
          <p:cNvPr id="24" name="组合 23"/>
          <p:cNvGrpSpPr/>
          <p:nvPr/>
        </p:nvGrpSpPr>
        <p:grpSpPr>
          <a:xfrm>
            <a:off x="1097260" y="2346730"/>
            <a:ext cx="1731696" cy="2471787"/>
            <a:chOff x="838200" y="2407526"/>
            <a:chExt cx="1731696" cy="24717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345023" y="2697265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2697265"/>
                  <a:ext cx="720000" cy="72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1849896" y="2407526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407526"/>
                  <a:ext cx="720000" cy="72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345023" y="327674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276743"/>
                  <a:ext cx="720000" cy="72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1849896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987004"/>
                  <a:ext cx="720000" cy="72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1345023" y="386957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869574"/>
                  <a:ext cx="720000" cy="72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1849896" y="3579835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3579835"/>
                  <a:ext cx="720000" cy="72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397323" y="2927165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23" y="2927165"/>
                <a:ext cx="720000" cy="72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904146" y="2637426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46" y="2637426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397323" y="3506643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23" y="3506643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904146" y="3216904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46" y="3216904"/>
                <a:ext cx="720000" cy="72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组合 110"/>
          <p:cNvGrpSpPr/>
          <p:nvPr/>
        </p:nvGrpSpPr>
        <p:grpSpPr>
          <a:xfrm>
            <a:off x="1205793" y="2544414"/>
            <a:ext cx="5521578" cy="1757362"/>
            <a:chOff x="946733" y="2605210"/>
            <a:chExt cx="5521578" cy="1757362"/>
          </a:xfrm>
        </p:grpSpPr>
        <p:cxnSp>
          <p:nvCxnSpPr>
            <p:cNvPr id="37" name="直接连接符 36"/>
            <p:cNvCxnSpPr/>
            <p:nvPr/>
          </p:nvCxnSpPr>
          <p:spPr>
            <a:xfrm flipH="1">
              <a:off x="4550852" y="3417265"/>
              <a:ext cx="1917459" cy="37151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3493479" y="3190997"/>
              <a:ext cx="2974832" cy="219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3535343" y="3410589"/>
              <a:ext cx="2932968" cy="9431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4563672" y="2605212"/>
              <a:ext cx="1904639" cy="805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46734" y="3190997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961147" y="26052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961146" y="37863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3441120" y="2690589"/>
              <a:ext cx="1226823" cy="1589217"/>
              <a:chOff x="3405554" y="2267004"/>
              <a:chExt cx="1226823" cy="15892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/>
                  <p:cNvSpPr/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矩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>
                  <a:xfrm>
                    <a:off x="3912377" y="2267004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2377" y="2267004"/>
                    <a:ext cx="720000" cy="720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/>
                  <p:cNvSpPr/>
                  <p:nvPr/>
                </p:nvSpPr>
                <p:spPr>
                  <a:xfrm>
                    <a:off x="3912377" y="2846482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矩形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2377" y="2846482"/>
                    <a:ext cx="720000" cy="72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13" name="直接箭头连接符 112"/>
          <p:cNvCxnSpPr/>
          <p:nvPr/>
        </p:nvCxnSpPr>
        <p:spPr>
          <a:xfrm>
            <a:off x="894060" y="3293894"/>
            <a:ext cx="0" cy="1609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V="1">
            <a:off x="1172442" y="2005015"/>
            <a:ext cx="1257300" cy="76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29AECE77-1902-4B41-A766-69620113C40A}"/>
                  </a:ext>
                </a:extLst>
              </p:cNvPr>
              <p:cNvSpPr/>
              <p:nvPr/>
            </p:nvSpPr>
            <p:spPr>
              <a:xfrm>
                <a:off x="1347851" y="5394778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Input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29AECE77-1902-4B41-A766-69620113C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851" y="5394778"/>
                <a:ext cx="872355" cy="369332"/>
              </a:xfrm>
              <a:prstGeom prst="rect">
                <a:avLst/>
              </a:prstGeom>
              <a:blipFill>
                <a:blip r:embed="rId19"/>
                <a:stretch>
                  <a:fillRect l="-5594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70E087B5-E24E-4DF6-BA78-723696525A5C}"/>
                  </a:ext>
                </a:extLst>
              </p:cNvPr>
              <p:cNvSpPr txBox="1"/>
              <p:nvPr/>
            </p:nvSpPr>
            <p:spPr>
              <a:xfrm>
                <a:off x="3758021" y="5394778"/>
                <a:ext cx="1051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Kernel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𝑤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70E087B5-E24E-4DF6-BA78-72369652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021" y="5394778"/>
                <a:ext cx="1051891" cy="369332"/>
              </a:xfrm>
              <a:prstGeom prst="rect">
                <a:avLst/>
              </a:prstGeom>
              <a:blipFill>
                <a:blip r:embed="rId20"/>
                <a:stretch>
                  <a:fillRect l="-4624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70E087B5-E24E-4DF6-BA78-723696525A5C}"/>
                  </a:ext>
                </a:extLst>
              </p:cNvPr>
              <p:cNvSpPr txBox="1"/>
              <p:nvPr/>
            </p:nvSpPr>
            <p:spPr>
              <a:xfrm>
                <a:off x="6460569" y="5394778"/>
                <a:ext cx="999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Output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70E087B5-E24E-4DF6-BA78-72369652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569" y="5394778"/>
                <a:ext cx="999761" cy="369332"/>
              </a:xfrm>
              <a:prstGeom prst="rect">
                <a:avLst/>
              </a:prstGeom>
              <a:blipFill>
                <a:blip r:embed="rId21"/>
                <a:stretch>
                  <a:fillRect l="-548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/>
              <p:cNvSpPr txBox="1"/>
              <p:nvPr/>
            </p:nvSpPr>
            <p:spPr>
              <a:xfrm>
                <a:off x="8077200" y="2460098"/>
                <a:ext cx="38100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Convolution</a:t>
                </a: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The kernel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 smtClean="0"/>
                  <a:t> slides over the width and height of input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The output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 computed by the sum of the element-wise product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 smtClean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9" name="文本框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460098"/>
                <a:ext cx="3810000" cy="1754326"/>
              </a:xfrm>
              <a:prstGeom prst="rect">
                <a:avLst/>
              </a:prstGeom>
              <a:blipFill>
                <a:blip r:embed="rId22"/>
                <a:stretch>
                  <a:fillRect l="-1280" t="-2091" r="-320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26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07407E-6 L 0.04128 -0.042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28 -0.04259 L -0.00117 0.0854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8542 L 0.04076 0.044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11</a:t>
            </a:fld>
            <a:endParaRPr lang="zh-CN" altLang="zh-CN"/>
          </a:p>
        </p:txBody>
      </p:sp>
      <p:grpSp>
        <p:nvGrpSpPr>
          <p:cNvPr id="24" name="组合 23"/>
          <p:cNvGrpSpPr/>
          <p:nvPr/>
        </p:nvGrpSpPr>
        <p:grpSpPr>
          <a:xfrm>
            <a:off x="464464" y="2175002"/>
            <a:ext cx="1731696" cy="2471787"/>
            <a:chOff x="838200" y="2407526"/>
            <a:chExt cx="1731696" cy="24717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345023" y="2697265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2697265"/>
                  <a:ext cx="720000" cy="72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1849896" y="2407526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407526"/>
                  <a:ext cx="720000" cy="72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345023" y="327674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276743"/>
                  <a:ext cx="720000" cy="72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1849896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987004"/>
                  <a:ext cx="720000" cy="72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1345023" y="386957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869574"/>
                  <a:ext cx="720000" cy="72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1849896" y="3579835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3579835"/>
                  <a:ext cx="720000" cy="72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764527" y="2755437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527" y="2755437"/>
                <a:ext cx="720000" cy="72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271350" y="2465698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350" y="2465698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764527" y="3334915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527" y="3334915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271350" y="3045176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350" y="3045176"/>
                <a:ext cx="720000" cy="72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组合 110"/>
          <p:cNvGrpSpPr/>
          <p:nvPr/>
        </p:nvGrpSpPr>
        <p:grpSpPr>
          <a:xfrm>
            <a:off x="555904" y="2377854"/>
            <a:ext cx="5559146" cy="1757362"/>
            <a:chOff x="946733" y="2605210"/>
            <a:chExt cx="5559146" cy="1757362"/>
          </a:xfrm>
        </p:grpSpPr>
        <p:cxnSp>
          <p:nvCxnSpPr>
            <p:cNvPr id="37" name="直接连接符 36"/>
            <p:cNvCxnSpPr/>
            <p:nvPr/>
          </p:nvCxnSpPr>
          <p:spPr>
            <a:xfrm flipH="1">
              <a:off x="4550852" y="3410589"/>
              <a:ext cx="1955027" cy="37819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3493478" y="3190997"/>
              <a:ext cx="3012401" cy="219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3535343" y="3410589"/>
              <a:ext cx="2970536" cy="9431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4563672" y="2605212"/>
              <a:ext cx="1942207" cy="805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46734" y="3190997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961147" y="26052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961146" y="37863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3441120" y="2690589"/>
              <a:ext cx="1226823" cy="1589217"/>
              <a:chOff x="3405554" y="2267004"/>
              <a:chExt cx="1226823" cy="15892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/>
                  <p:cNvSpPr/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矩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>
                  <a:xfrm>
                    <a:off x="3912377" y="2267004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2377" y="2267004"/>
                    <a:ext cx="720000" cy="720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/>
                  <p:cNvSpPr/>
                  <p:nvPr/>
                </p:nvSpPr>
                <p:spPr>
                  <a:xfrm>
                    <a:off x="3912377" y="2846482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矩形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2377" y="2846482"/>
                    <a:ext cx="720000" cy="72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5" name="左右箭头 34"/>
          <p:cNvSpPr/>
          <p:nvPr/>
        </p:nvSpPr>
        <p:spPr>
          <a:xfrm>
            <a:off x="7643711" y="3006244"/>
            <a:ext cx="862076" cy="409207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8610600" y="2757965"/>
                <a:ext cx="3289555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sub>
                                <m:sup/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757965"/>
                <a:ext cx="3289555" cy="8102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号 38"/>
          <p:cNvSpPr/>
          <p:nvPr/>
        </p:nvSpPr>
        <p:spPr>
          <a:xfrm rot="14364347">
            <a:off x="3661185" y="3428369"/>
            <a:ext cx="232453" cy="1137362"/>
          </a:xfrm>
          <a:prstGeom prst="leftBrace">
            <a:avLst>
              <a:gd name="adj1" fmla="val 4153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大括号 39"/>
          <p:cNvSpPr/>
          <p:nvPr/>
        </p:nvSpPr>
        <p:spPr>
          <a:xfrm flipH="1">
            <a:off x="4231013" y="2382448"/>
            <a:ext cx="232453" cy="1137362"/>
          </a:xfrm>
          <a:prstGeom prst="leftBrace">
            <a:avLst>
              <a:gd name="adj1" fmla="val 4153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大括号 40"/>
          <p:cNvSpPr/>
          <p:nvPr/>
        </p:nvSpPr>
        <p:spPr>
          <a:xfrm rot="14364347">
            <a:off x="6331694" y="3428369"/>
            <a:ext cx="232453" cy="1137362"/>
          </a:xfrm>
          <a:prstGeom prst="leftBrace">
            <a:avLst>
              <a:gd name="adj1" fmla="val 4153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 flipH="1">
            <a:off x="6929786" y="2377854"/>
            <a:ext cx="232453" cy="1137362"/>
          </a:xfrm>
          <a:prstGeom prst="leftBrace">
            <a:avLst>
              <a:gd name="adj1" fmla="val 4153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3865213" y="4034059"/>
                <a:ext cx="1595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213" y="4034059"/>
                <a:ext cx="159594" cy="276999"/>
              </a:xfrm>
              <a:prstGeom prst="rect">
                <a:avLst/>
              </a:prstGeom>
              <a:blipFill>
                <a:blip r:embed="rId20"/>
                <a:stretch>
                  <a:fillRect l="-30769" r="-26923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531341" y="2659688"/>
                <a:ext cx="1567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341" y="2659688"/>
                <a:ext cx="156774" cy="276999"/>
              </a:xfrm>
              <a:prstGeom prst="rect">
                <a:avLst/>
              </a:prstGeom>
              <a:blipFill>
                <a:blip r:embed="rId21"/>
                <a:stretch>
                  <a:fillRect l="-46154" r="-42308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6523790" y="4126412"/>
                <a:ext cx="260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90" y="4126412"/>
                <a:ext cx="260521" cy="276999"/>
              </a:xfrm>
              <a:prstGeom prst="rect">
                <a:avLst/>
              </a:prstGeom>
              <a:blipFill>
                <a:blip r:embed="rId22"/>
                <a:stretch>
                  <a:fillRect l="-18605" r="-18605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7306292" y="2808035"/>
                <a:ext cx="231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292" y="2808035"/>
                <a:ext cx="231666" cy="276999"/>
              </a:xfrm>
              <a:prstGeom prst="rect">
                <a:avLst/>
              </a:prstGeom>
              <a:blipFill>
                <a:blip r:embed="rId23"/>
                <a:stretch>
                  <a:fillRect l="-23684" r="-21053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498426" y="4828310"/>
                <a:ext cx="22566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The size of the kernel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426" y="4828310"/>
                <a:ext cx="2256683" cy="646331"/>
              </a:xfrm>
              <a:prstGeom prst="rect">
                <a:avLst/>
              </a:prstGeom>
              <a:blipFill>
                <a:blip r:embed="rId24"/>
                <a:stretch>
                  <a:fillRect l="-1892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5395448" y="4835474"/>
                <a:ext cx="22566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The size of the output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 smtClean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448" y="4835474"/>
                <a:ext cx="2256683" cy="646331"/>
              </a:xfrm>
              <a:prstGeom prst="rect">
                <a:avLst/>
              </a:prstGeom>
              <a:blipFill>
                <a:blip r:embed="rId25"/>
                <a:stretch>
                  <a:fillRect l="-1622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77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12</a:t>
            </a:fld>
            <a:endParaRPr lang="zh-CN" altLang="zh-CN"/>
          </a:p>
        </p:txBody>
      </p:sp>
      <p:grpSp>
        <p:nvGrpSpPr>
          <p:cNvPr id="41" name="组合 40"/>
          <p:cNvGrpSpPr/>
          <p:nvPr/>
        </p:nvGrpSpPr>
        <p:grpSpPr>
          <a:xfrm>
            <a:off x="119713" y="1866785"/>
            <a:ext cx="1731696" cy="2471787"/>
            <a:chOff x="838200" y="2407526"/>
            <a:chExt cx="1731696" cy="24717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345023" y="2697265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2697265"/>
                  <a:ext cx="720000" cy="72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1849896" y="2407526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407526"/>
                  <a:ext cx="720000" cy="72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1345023" y="327674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276743"/>
                  <a:ext cx="720000" cy="72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849896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987004"/>
                  <a:ext cx="720000" cy="72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1345023" y="386957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869574"/>
                  <a:ext cx="720000" cy="72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1849896" y="3579835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3579835"/>
                  <a:ext cx="720000" cy="72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5419776" y="2447220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776" y="2447220"/>
                <a:ext cx="720000" cy="72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5926599" y="2157481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99" y="2157481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5419776" y="3026698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776" y="3026698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926599" y="2736959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99" y="2736959"/>
                <a:ext cx="720000" cy="72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组合 54"/>
          <p:cNvGrpSpPr/>
          <p:nvPr/>
        </p:nvGrpSpPr>
        <p:grpSpPr>
          <a:xfrm>
            <a:off x="228246" y="2064469"/>
            <a:ext cx="5598308" cy="1757362"/>
            <a:chOff x="946733" y="2605210"/>
            <a:chExt cx="5598308" cy="1757362"/>
          </a:xfrm>
        </p:grpSpPr>
        <p:cxnSp>
          <p:nvCxnSpPr>
            <p:cNvPr id="56" name="直接连接符 55"/>
            <p:cNvCxnSpPr/>
            <p:nvPr/>
          </p:nvCxnSpPr>
          <p:spPr>
            <a:xfrm flipH="1">
              <a:off x="4550852" y="3363149"/>
              <a:ext cx="1994189" cy="42563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 flipV="1">
              <a:off x="3493478" y="3190997"/>
              <a:ext cx="3051563" cy="1721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535343" y="3363149"/>
              <a:ext cx="3009698" cy="9906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 flipV="1">
              <a:off x="4563672" y="2605212"/>
              <a:ext cx="1981369" cy="7579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946734" y="3190997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1961147" y="26052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1961146" y="37863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组合 63"/>
            <p:cNvGrpSpPr/>
            <p:nvPr/>
          </p:nvGrpSpPr>
          <p:grpSpPr>
            <a:xfrm>
              <a:off x="3441120" y="2690589"/>
              <a:ext cx="1226823" cy="1589217"/>
              <a:chOff x="3405554" y="2267004"/>
              <a:chExt cx="1226823" cy="15892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矩形 64"/>
                  <p:cNvSpPr/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矩形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矩形 65"/>
                  <p:cNvSpPr/>
                  <p:nvPr/>
                </p:nvSpPr>
                <p:spPr>
                  <a:xfrm>
                    <a:off x="3912377" y="2267004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矩形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2377" y="2267004"/>
                    <a:ext cx="720000" cy="720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矩形 66"/>
                  <p:cNvSpPr/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矩形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矩形 67"/>
                  <p:cNvSpPr/>
                  <p:nvPr/>
                </p:nvSpPr>
                <p:spPr>
                  <a:xfrm>
                    <a:off x="3912377" y="2846482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矩形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2377" y="2846482"/>
                    <a:ext cx="720000" cy="72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9" name="左右箭头 68"/>
          <p:cNvSpPr/>
          <p:nvPr/>
        </p:nvSpPr>
        <p:spPr>
          <a:xfrm>
            <a:off x="7033388" y="2736002"/>
            <a:ext cx="829144" cy="409207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1698728" y="4763132"/>
                <a:ext cx="3289555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728" y="4763132"/>
                <a:ext cx="3289555" cy="8102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椭圆 70"/>
              <p:cNvSpPr/>
              <p:nvPr/>
            </p:nvSpPr>
            <p:spPr>
              <a:xfrm>
                <a:off x="8425742" y="1277684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椭圆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742" y="1277684"/>
                <a:ext cx="396000" cy="396000"/>
              </a:xfrm>
              <a:prstGeom prst="ellipse">
                <a:avLst/>
              </a:prstGeom>
              <a:blipFill>
                <a:blip r:embed="rId20"/>
                <a:stretch>
                  <a:fillRect l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椭圆 71"/>
              <p:cNvSpPr/>
              <p:nvPr/>
            </p:nvSpPr>
            <p:spPr>
              <a:xfrm>
                <a:off x="8425742" y="1792592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2" name="椭圆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742" y="1792592"/>
                <a:ext cx="396000" cy="396000"/>
              </a:xfrm>
              <a:prstGeom prst="ellipse">
                <a:avLst/>
              </a:prstGeom>
              <a:blipFill>
                <a:blip r:embed="rId21"/>
                <a:stretch>
                  <a:fillRect l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椭圆 72"/>
              <p:cNvSpPr/>
              <p:nvPr/>
            </p:nvSpPr>
            <p:spPr>
              <a:xfrm>
                <a:off x="8425742" y="2307500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3" name="椭圆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742" y="2307500"/>
                <a:ext cx="396000" cy="396000"/>
              </a:xfrm>
              <a:prstGeom prst="ellipse">
                <a:avLst/>
              </a:prstGeom>
              <a:blipFill>
                <a:blip r:embed="rId22"/>
                <a:stretch>
                  <a:fillRect l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椭圆 73"/>
              <p:cNvSpPr/>
              <p:nvPr/>
            </p:nvSpPr>
            <p:spPr>
              <a:xfrm>
                <a:off x="8425742" y="2822408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4" name="椭圆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742" y="2822408"/>
                <a:ext cx="396000" cy="396000"/>
              </a:xfrm>
              <a:prstGeom prst="ellipse">
                <a:avLst/>
              </a:prstGeom>
              <a:blipFill>
                <a:blip r:embed="rId23"/>
                <a:stretch>
                  <a:fillRect l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椭圆 74"/>
              <p:cNvSpPr/>
              <p:nvPr/>
            </p:nvSpPr>
            <p:spPr>
              <a:xfrm>
                <a:off x="8425742" y="3337316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5" name="椭圆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742" y="3337316"/>
                <a:ext cx="396000" cy="396000"/>
              </a:xfrm>
              <a:prstGeom prst="ellipse">
                <a:avLst/>
              </a:prstGeom>
              <a:blipFill>
                <a:blip r:embed="rId24"/>
                <a:stretch>
                  <a:fillRect l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椭圆 75"/>
              <p:cNvSpPr/>
              <p:nvPr/>
            </p:nvSpPr>
            <p:spPr>
              <a:xfrm>
                <a:off x="8425742" y="3852224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6" name="椭圆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742" y="3852224"/>
                <a:ext cx="396000" cy="396000"/>
              </a:xfrm>
              <a:prstGeom prst="ellipse">
                <a:avLst/>
              </a:prstGeom>
              <a:blipFill>
                <a:blip r:embed="rId25"/>
                <a:stretch>
                  <a:fillRect l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椭圆 76"/>
              <p:cNvSpPr/>
              <p:nvPr/>
            </p:nvSpPr>
            <p:spPr>
              <a:xfrm>
                <a:off x="8425742" y="4367132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7" name="椭圆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742" y="4367132"/>
                <a:ext cx="396000" cy="396000"/>
              </a:xfrm>
              <a:prstGeom prst="ellipse">
                <a:avLst/>
              </a:prstGeom>
              <a:blipFill>
                <a:blip r:embed="rId26"/>
                <a:stretch>
                  <a:fillRect l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椭圆 77"/>
              <p:cNvSpPr/>
              <p:nvPr/>
            </p:nvSpPr>
            <p:spPr>
              <a:xfrm>
                <a:off x="8425742" y="4882039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椭圆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742" y="4882039"/>
                <a:ext cx="396000" cy="396000"/>
              </a:xfrm>
              <a:prstGeom prst="ellipse">
                <a:avLst/>
              </a:prstGeom>
              <a:blipFill>
                <a:blip r:embed="rId27"/>
                <a:stretch>
                  <a:fillRect l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椭圆 78"/>
              <p:cNvSpPr/>
              <p:nvPr/>
            </p:nvSpPr>
            <p:spPr>
              <a:xfrm>
                <a:off x="8425742" y="762776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9" name="椭圆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742" y="762776"/>
                <a:ext cx="396000" cy="396000"/>
              </a:xfrm>
              <a:prstGeom prst="ellipse">
                <a:avLst/>
              </a:prstGeom>
              <a:blipFill>
                <a:blip r:embed="rId28"/>
                <a:stretch>
                  <a:fillRect l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椭圆 79"/>
              <p:cNvSpPr/>
              <p:nvPr/>
            </p:nvSpPr>
            <p:spPr>
              <a:xfrm>
                <a:off x="10416798" y="2536932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0" name="椭圆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98" y="2536932"/>
                <a:ext cx="396000" cy="396000"/>
              </a:xfrm>
              <a:prstGeom prst="ellipse">
                <a:avLst/>
              </a:prstGeom>
              <a:blipFill>
                <a:blip r:embed="rId29"/>
                <a:stretch>
                  <a:fillRect l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椭圆 80"/>
              <p:cNvSpPr/>
              <p:nvPr/>
            </p:nvSpPr>
            <p:spPr>
              <a:xfrm>
                <a:off x="10416798" y="3584076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1" name="椭圆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98" y="3584076"/>
                <a:ext cx="396000" cy="396000"/>
              </a:xfrm>
              <a:prstGeom prst="ellipse">
                <a:avLst/>
              </a:prstGeom>
              <a:blipFill>
                <a:blip r:embed="rId30"/>
                <a:stretch>
                  <a:fillRect l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椭圆 81"/>
              <p:cNvSpPr/>
              <p:nvPr/>
            </p:nvSpPr>
            <p:spPr>
              <a:xfrm>
                <a:off x="10416798" y="4089266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2" name="椭圆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98" y="4089266"/>
                <a:ext cx="396000" cy="396000"/>
              </a:xfrm>
              <a:prstGeom prst="ellipse">
                <a:avLst/>
              </a:prstGeom>
              <a:blipFill>
                <a:blip r:embed="rId31"/>
                <a:stretch>
                  <a:fillRect l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椭圆 82"/>
              <p:cNvSpPr/>
              <p:nvPr/>
            </p:nvSpPr>
            <p:spPr>
              <a:xfrm>
                <a:off x="10416798" y="2022024"/>
                <a:ext cx="396000" cy="396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3" name="椭圆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98" y="2022024"/>
                <a:ext cx="396000" cy="396000"/>
              </a:xfrm>
              <a:prstGeom prst="ellipse">
                <a:avLst/>
              </a:prstGeom>
              <a:blipFill>
                <a:blip r:embed="rId32"/>
                <a:stretch>
                  <a:fillRect l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组合 95"/>
          <p:cNvGrpSpPr/>
          <p:nvPr/>
        </p:nvGrpSpPr>
        <p:grpSpPr>
          <a:xfrm>
            <a:off x="8821742" y="948076"/>
            <a:ext cx="1595056" cy="2059632"/>
            <a:chOff x="8821742" y="1202076"/>
            <a:chExt cx="1595056" cy="2059632"/>
          </a:xfrm>
        </p:grpSpPr>
        <p:cxnSp>
          <p:nvCxnSpPr>
            <p:cNvPr id="85" name="直接连接符 84"/>
            <p:cNvCxnSpPr>
              <a:stCxn id="79" idx="6"/>
              <a:endCxn id="83" idx="2"/>
            </p:cNvCxnSpPr>
            <p:nvPr/>
          </p:nvCxnSpPr>
          <p:spPr>
            <a:xfrm>
              <a:off x="8821742" y="1202076"/>
              <a:ext cx="1595056" cy="12592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71" idx="6"/>
              <a:endCxn id="83" idx="2"/>
            </p:cNvCxnSpPr>
            <p:nvPr/>
          </p:nvCxnSpPr>
          <p:spPr>
            <a:xfrm>
              <a:off x="8821742" y="1716984"/>
              <a:ext cx="1595056" cy="744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>
              <a:stCxn id="73" idx="6"/>
              <a:endCxn id="83" idx="2"/>
            </p:cNvCxnSpPr>
            <p:nvPr/>
          </p:nvCxnSpPr>
          <p:spPr>
            <a:xfrm flipV="1">
              <a:off x="8821742" y="2461324"/>
              <a:ext cx="1595056" cy="2854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74" idx="6"/>
              <a:endCxn id="83" idx="2"/>
            </p:cNvCxnSpPr>
            <p:nvPr/>
          </p:nvCxnSpPr>
          <p:spPr>
            <a:xfrm flipV="1">
              <a:off x="8821742" y="2461324"/>
              <a:ext cx="1595056" cy="8003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9077628" y="1388167"/>
                  <a:ext cx="454996" cy="3100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7628" y="1388167"/>
                  <a:ext cx="454996" cy="310085"/>
                </a:xfrm>
                <a:prstGeom prst="rect">
                  <a:avLst/>
                </a:prstGeom>
                <a:blipFill>
                  <a:blip r:embed="rId33"/>
                  <a:stretch>
                    <a:fillRect l="-6667" r="-4000"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9077628" y="1824984"/>
                  <a:ext cx="454996" cy="310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7628" y="1824984"/>
                  <a:ext cx="454996" cy="310662"/>
                </a:xfrm>
                <a:prstGeom prst="rect">
                  <a:avLst/>
                </a:prstGeom>
                <a:blipFill>
                  <a:blip r:embed="rId34"/>
                  <a:stretch>
                    <a:fillRect l="-6667" t="-1961" r="-4000" b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/>
                <p:cNvSpPr txBox="1"/>
                <p:nvPr/>
              </p:nvSpPr>
              <p:spPr>
                <a:xfrm>
                  <a:off x="9077628" y="2505456"/>
                  <a:ext cx="460319" cy="310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4" name="文本框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7628" y="2505456"/>
                  <a:ext cx="460319" cy="310662"/>
                </a:xfrm>
                <a:prstGeom prst="rect">
                  <a:avLst/>
                </a:prstGeom>
                <a:blipFill>
                  <a:blip r:embed="rId35"/>
                  <a:stretch>
                    <a:fillRect l="-6579" r="-3947"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/>
                <p:cNvSpPr txBox="1"/>
                <p:nvPr/>
              </p:nvSpPr>
              <p:spPr>
                <a:xfrm>
                  <a:off x="9077628" y="2883939"/>
                  <a:ext cx="460319" cy="310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文本框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7628" y="2883939"/>
                  <a:ext cx="460319" cy="310662"/>
                </a:xfrm>
                <a:prstGeom prst="rect">
                  <a:avLst/>
                </a:prstGeom>
                <a:blipFill>
                  <a:blip r:embed="rId36"/>
                  <a:stretch>
                    <a:fillRect l="-6579" r="-3947"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文本框 96"/>
          <p:cNvSpPr txBox="1"/>
          <p:nvPr/>
        </p:nvSpPr>
        <p:spPr>
          <a:xfrm>
            <a:off x="6566048" y="2398092"/>
            <a:ext cx="173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Local connected</a:t>
            </a:r>
            <a:endParaRPr lang="zh-CN" altLang="en-US" dirty="0">
              <a:latin typeface="+mj-lt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131409" y="5710869"/>
            <a:ext cx="4695145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+mj-lt"/>
              </a:rPr>
              <a:t>Each summation is equivalent to the local connected forward computation.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+mj-lt"/>
              </a:rPr>
              <a:t>The kernel is </a:t>
            </a:r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shared</a:t>
            </a:r>
            <a:r>
              <a:rPr lang="en-US" altLang="zh-CN" dirty="0" smtClean="0">
                <a:latin typeface="+mj-lt"/>
              </a:rPr>
              <a:t> in each receptive field.</a:t>
            </a:r>
            <a:endParaRPr lang="en-US" altLang="zh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01353" y="4209178"/>
                <a:ext cx="709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Layer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3" y="4209178"/>
                <a:ext cx="709746" cy="307777"/>
              </a:xfrm>
              <a:prstGeom prst="rect">
                <a:avLst/>
              </a:prstGeom>
              <a:blipFill>
                <a:blip r:embed="rId37"/>
                <a:stretch>
                  <a:fillRect l="-2586"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5419776" y="4209178"/>
                <a:ext cx="10235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Layer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776" y="4209178"/>
                <a:ext cx="1023550" cy="307777"/>
              </a:xfrm>
              <a:prstGeom prst="rect">
                <a:avLst/>
              </a:prstGeom>
              <a:blipFill>
                <a:blip r:embed="rId38"/>
                <a:stretch>
                  <a:fillRect l="-1786"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8301247" y="5419405"/>
                <a:ext cx="709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Layer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247" y="5419405"/>
                <a:ext cx="709746" cy="307777"/>
              </a:xfrm>
              <a:prstGeom prst="rect">
                <a:avLst/>
              </a:prstGeom>
              <a:blipFill>
                <a:blip r:embed="rId39"/>
                <a:stretch>
                  <a:fillRect l="-2586" t="-4000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0257630" y="5419405"/>
                <a:ext cx="10235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Layer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630" y="5419405"/>
                <a:ext cx="1023550" cy="307777"/>
              </a:xfrm>
              <a:prstGeom prst="rect">
                <a:avLst/>
              </a:prstGeom>
              <a:blipFill>
                <a:blip r:embed="rId40"/>
                <a:stretch>
                  <a:fillRect l="-1786" t="-4000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13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0.04128 -0.04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00013 0.0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28 -0.0426 L -0.00117 0.08541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75 L 0.00183 0.228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8541 L 0.04076 0.0442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2287 L 0.00104 0.303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80" grpId="0" animBg="1"/>
      <p:bldP spid="81" grpId="0" animBg="1"/>
      <p:bldP spid="8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13</a:t>
            </a:fld>
            <a:endParaRPr lang="zh-CN" altLang="zh-CN"/>
          </a:p>
        </p:txBody>
      </p:sp>
      <p:cxnSp>
        <p:nvCxnSpPr>
          <p:cNvPr id="84" name="直接连接符 83"/>
          <p:cNvCxnSpPr/>
          <p:nvPr/>
        </p:nvCxnSpPr>
        <p:spPr>
          <a:xfrm>
            <a:off x="4535095" y="1412776"/>
            <a:ext cx="0" cy="4491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/>
          <p:cNvGrpSpPr/>
          <p:nvPr/>
        </p:nvGrpSpPr>
        <p:grpSpPr>
          <a:xfrm>
            <a:off x="938387" y="1136418"/>
            <a:ext cx="2669237" cy="4877199"/>
            <a:chOff x="8226005" y="559576"/>
            <a:chExt cx="2893546" cy="4951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椭圆 70"/>
                <p:cNvSpPr/>
                <p:nvPr/>
              </p:nvSpPr>
              <p:spPr>
                <a:xfrm>
                  <a:off x="8425742" y="1074484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椭圆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5742" y="1074484"/>
                  <a:ext cx="396000" cy="396000"/>
                </a:xfrm>
                <a:prstGeom prst="ellipse">
                  <a:avLst/>
                </a:prstGeom>
                <a:blipFill>
                  <a:blip r:embed="rId2"/>
                  <a:stretch>
                    <a:fillRect l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椭圆 71"/>
                <p:cNvSpPr/>
                <p:nvPr/>
              </p:nvSpPr>
              <p:spPr>
                <a:xfrm>
                  <a:off x="8425742" y="1589392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椭圆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5742" y="1589392"/>
                  <a:ext cx="396000" cy="396000"/>
                </a:xfrm>
                <a:prstGeom prst="ellipse">
                  <a:avLst/>
                </a:prstGeom>
                <a:blipFill>
                  <a:blip r:embed="rId3"/>
                  <a:stretch>
                    <a:fillRect l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椭圆 72"/>
                <p:cNvSpPr/>
                <p:nvPr/>
              </p:nvSpPr>
              <p:spPr>
                <a:xfrm>
                  <a:off x="8425742" y="2104300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椭圆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5742" y="2104300"/>
                  <a:ext cx="396000" cy="396000"/>
                </a:xfrm>
                <a:prstGeom prst="ellipse">
                  <a:avLst/>
                </a:prstGeom>
                <a:blipFill>
                  <a:blip r:embed="rId4"/>
                  <a:stretch>
                    <a:fillRect l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椭圆 73"/>
                <p:cNvSpPr/>
                <p:nvPr/>
              </p:nvSpPr>
              <p:spPr>
                <a:xfrm>
                  <a:off x="8425742" y="2619208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椭圆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5742" y="2619208"/>
                  <a:ext cx="396000" cy="396000"/>
                </a:xfrm>
                <a:prstGeom prst="ellipse">
                  <a:avLst/>
                </a:prstGeom>
                <a:blipFill>
                  <a:blip r:embed="rId5"/>
                  <a:stretch>
                    <a:fillRect l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椭圆 74"/>
                <p:cNvSpPr/>
                <p:nvPr/>
              </p:nvSpPr>
              <p:spPr>
                <a:xfrm>
                  <a:off x="8425742" y="3134116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椭圆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5742" y="3134116"/>
                  <a:ext cx="396000" cy="396000"/>
                </a:xfrm>
                <a:prstGeom prst="ellipse">
                  <a:avLst/>
                </a:prstGeom>
                <a:blipFill>
                  <a:blip r:embed="rId6"/>
                  <a:stretch>
                    <a:fillRect l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椭圆 75"/>
                <p:cNvSpPr/>
                <p:nvPr/>
              </p:nvSpPr>
              <p:spPr>
                <a:xfrm>
                  <a:off x="8425742" y="3649024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椭圆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5742" y="3649024"/>
                  <a:ext cx="396000" cy="396000"/>
                </a:xfrm>
                <a:prstGeom prst="ellipse">
                  <a:avLst/>
                </a:prstGeom>
                <a:blipFill>
                  <a:blip r:embed="rId7"/>
                  <a:stretch>
                    <a:fillRect l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椭圆 76"/>
                <p:cNvSpPr/>
                <p:nvPr/>
              </p:nvSpPr>
              <p:spPr>
                <a:xfrm>
                  <a:off x="8425742" y="4163932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椭圆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5742" y="4163932"/>
                  <a:ext cx="396000" cy="396000"/>
                </a:xfrm>
                <a:prstGeom prst="ellipse">
                  <a:avLst/>
                </a:prstGeom>
                <a:blipFill>
                  <a:blip r:embed="rId8"/>
                  <a:stretch>
                    <a:fillRect l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椭圆 77"/>
                <p:cNvSpPr/>
                <p:nvPr/>
              </p:nvSpPr>
              <p:spPr>
                <a:xfrm>
                  <a:off x="8425742" y="4678839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椭圆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5742" y="4678839"/>
                  <a:ext cx="396000" cy="396000"/>
                </a:xfrm>
                <a:prstGeom prst="ellipse">
                  <a:avLst/>
                </a:prstGeom>
                <a:blipFill>
                  <a:blip r:embed="rId9"/>
                  <a:stretch>
                    <a:fillRect l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椭圆 78"/>
                <p:cNvSpPr/>
                <p:nvPr/>
              </p:nvSpPr>
              <p:spPr>
                <a:xfrm>
                  <a:off x="8425742" y="559576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椭圆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5742" y="559576"/>
                  <a:ext cx="396000" cy="396000"/>
                </a:xfrm>
                <a:prstGeom prst="ellipse">
                  <a:avLst/>
                </a:prstGeom>
                <a:blipFill>
                  <a:blip r:embed="rId10"/>
                  <a:stretch>
                    <a:fillRect l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椭圆 79"/>
                <p:cNvSpPr/>
                <p:nvPr/>
              </p:nvSpPr>
              <p:spPr>
                <a:xfrm>
                  <a:off x="10416798" y="2333732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椭圆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798" y="2333732"/>
                  <a:ext cx="396000" cy="396000"/>
                </a:xfrm>
                <a:prstGeom prst="ellipse">
                  <a:avLst/>
                </a:prstGeom>
                <a:blipFill>
                  <a:blip r:embed="rId11"/>
                  <a:stretch>
                    <a:fillRect l="-17742" r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椭圆 80"/>
                <p:cNvSpPr/>
                <p:nvPr/>
              </p:nvSpPr>
              <p:spPr>
                <a:xfrm>
                  <a:off x="10416798" y="3380876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椭圆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798" y="3380876"/>
                  <a:ext cx="396000" cy="396000"/>
                </a:xfrm>
                <a:prstGeom prst="ellipse">
                  <a:avLst/>
                </a:prstGeom>
                <a:blipFill>
                  <a:blip r:embed="rId12"/>
                  <a:stretch>
                    <a:fillRect l="-17742" r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椭圆 81"/>
                <p:cNvSpPr/>
                <p:nvPr/>
              </p:nvSpPr>
              <p:spPr>
                <a:xfrm>
                  <a:off x="10416798" y="3886066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椭圆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798" y="3886066"/>
                  <a:ext cx="396000" cy="396000"/>
                </a:xfrm>
                <a:prstGeom prst="ellipse">
                  <a:avLst/>
                </a:prstGeom>
                <a:blipFill>
                  <a:blip r:embed="rId13"/>
                  <a:stretch>
                    <a:fillRect l="-17742" r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椭圆 82"/>
                <p:cNvSpPr/>
                <p:nvPr/>
              </p:nvSpPr>
              <p:spPr>
                <a:xfrm>
                  <a:off x="10416798" y="1818824"/>
                  <a:ext cx="396000" cy="39600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椭圆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798" y="1818824"/>
                  <a:ext cx="396000" cy="396000"/>
                </a:xfrm>
                <a:prstGeom prst="ellipse">
                  <a:avLst/>
                </a:prstGeom>
                <a:blipFill>
                  <a:blip r:embed="rId14"/>
                  <a:stretch>
                    <a:fillRect l="-17742" r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接连接符 84"/>
            <p:cNvCxnSpPr>
              <a:stCxn id="79" idx="6"/>
              <a:endCxn id="83" idx="2"/>
            </p:cNvCxnSpPr>
            <p:nvPr/>
          </p:nvCxnSpPr>
          <p:spPr>
            <a:xfrm>
              <a:off x="8821742" y="744876"/>
              <a:ext cx="1595056" cy="12592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71" idx="6"/>
              <a:endCxn id="83" idx="2"/>
            </p:cNvCxnSpPr>
            <p:nvPr/>
          </p:nvCxnSpPr>
          <p:spPr>
            <a:xfrm>
              <a:off x="8821742" y="1259784"/>
              <a:ext cx="1595056" cy="744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>
              <a:stCxn id="73" idx="6"/>
              <a:endCxn id="83" idx="2"/>
            </p:cNvCxnSpPr>
            <p:nvPr/>
          </p:nvCxnSpPr>
          <p:spPr>
            <a:xfrm flipV="1">
              <a:off x="8821742" y="2004124"/>
              <a:ext cx="1595056" cy="2854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74" idx="6"/>
              <a:endCxn id="83" idx="2"/>
            </p:cNvCxnSpPr>
            <p:nvPr/>
          </p:nvCxnSpPr>
          <p:spPr>
            <a:xfrm flipV="1">
              <a:off x="8821742" y="2004124"/>
              <a:ext cx="1595056" cy="8003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stCxn id="79" idx="6"/>
              <a:endCxn id="80" idx="2"/>
            </p:cNvCxnSpPr>
            <p:nvPr/>
          </p:nvCxnSpPr>
          <p:spPr>
            <a:xfrm>
              <a:off x="8821742" y="757576"/>
              <a:ext cx="1595056" cy="17741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79" idx="6"/>
              <a:endCxn id="81" idx="2"/>
            </p:cNvCxnSpPr>
            <p:nvPr/>
          </p:nvCxnSpPr>
          <p:spPr>
            <a:xfrm>
              <a:off x="8821742" y="757576"/>
              <a:ext cx="1595056" cy="2821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79" idx="6"/>
              <a:endCxn id="82" idx="2"/>
            </p:cNvCxnSpPr>
            <p:nvPr/>
          </p:nvCxnSpPr>
          <p:spPr>
            <a:xfrm>
              <a:off x="8821742" y="757576"/>
              <a:ext cx="1595056" cy="3326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71" idx="6"/>
              <a:endCxn id="80" idx="2"/>
            </p:cNvCxnSpPr>
            <p:nvPr/>
          </p:nvCxnSpPr>
          <p:spPr>
            <a:xfrm>
              <a:off x="8821742" y="1272484"/>
              <a:ext cx="1595056" cy="12592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71" idx="6"/>
              <a:endCxn id="81" idx="2"/>
            </p:cNvCxnSpPr>
            <p:nvPr/>
          </p:nvCxnSpPr>
          <p:spPr>
            <a:xfrm>
              <a:off x="8821742" y="1272484"/>
              <a:ext cx="1595056" cy="23063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71" idx="6"/>
              <a:endCxn id="82" idx="2"/>
            </p:cNvCxnSpPr>
            <p:nvPr/>
          </p:nvCxnSpPr>
          <p:spPr>
            <a:xfrm>
              <a:off x="8821742" y="1272484"/>
              <a:ext cx="1595056" cy="28115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72" idx="6"/>
              <a:endCxn id="83" idx="2"/>
            </p:cNvCxnSpPr>
            <p:nvPr/>
          </p:nvCxnSpPr>
          <p:spPr>
            <a:xfrm>
              <a:off x="8821742" y="1787392"/>
              <a:ext cx="1595056" cy="22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72" idx="6"/>
              <a:endCxn id="80" idx="2"/>
            </p:cNvCxnSpPr>
            <p:nvPr/>
          </p:nvCxnSpPr>
          <p:spPr>
            <a:xfrm>
              <a:off x="8821742" y="1787392"/>
              <a:ext cx="1595056" cy="744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72" idx="6"/>
              <a:endCxn id="81" idx="2"/>
            </p:cNvCxnSpPr>
            <p:nvPr/>
          </p:nvCxnSpPr>
          <p:spPr>
            <a:xfrm>
              <a:off x="8821742" y="1787392"/>
              <a:ext cx="1595056" cy="17914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72" idx="6"/>
              <a:endCxn id="82" idx="2"/>
            </p:cNvCxnSpPr>
            <p:nvPr/>
          </p:nvCxnSpPr>
          <p:spPr>
            <a:xfrm>
              <a:off x="8821742" y="1787392"/>
              <a:ext cx="1595056" cy="2296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73" idx="6"/>
              <a:endCxn id="80" idx="2"/>
            </p:cNvCxnSpPr>
            <p:nvPr/>
          </p:nvCxnSpPr>
          <p:spPr>
            <a:xfrm>
              <a:off x="8821742" y="2302300"/>
              <a:ext cx="1595056" cy="22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73" idx="6"/>
              <a:endCxn id="81" idx="2"/>
            </p:cNvCxnSpPr>
            <p:nvPr/>
          </p:nvCxnSpPr>
          <p:spPr>
            <a:xfrm>
              <a:off x="8821742" y="2302300"/>
              <a:ext cx="1595056" cy="1276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73" idx="6"/>
              <a:endCxn id="82" idx="2"/>
            </p:cNvCxnSpPr>
            <p:nvPr/>
          </p:nvCxnSpPr>
          <p:spPr>
            <a:xfrm>
              <a:off x="8821742" y="2302300"/>
              <a:ext cx="1595056" cy="1781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74" idx="6"/>
              <a:endCxn id="80" idx="2"/>
            </p:cNvCxnSpPr>
            <p:nvPr/>
          </p:nvCxnSpPr>
          <p:spPr>
            <a:xfrm flipV="1">
              <a:off x="8821742" y="2531732"/>
              <a:ext cx="1595056" cy="2854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74" idx="6"/>
              <a:endCxn id="81" idx="2"/>
            </p:cNvCxnSpPr>
            <p:nvPr/>
          </p:nvCxnSpPr>
          <p:spPr>
            <a:xfrm>
              <a:off x="8821742" y="2817208"/>
              <a:ext cx="1595056" cy="76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74" idx="6"/>
              <a:endCxn id="82" idx="2"/>
            </p:cNvCxnSpPr>
            <p:nvPr/>
          </p:nvCxnSpPr>
          <p:spPr>
            <a:xfrm>
              <a:off x="8821742" y="2817208"/>
              <a:ext cx="1595056" cy="1266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75" idx="6"/>
              <a:endCxn id="83" idx="2"/>
            </p:cNvCxnSpPr>
            <p:nvPr/>
          </p:nvCxnSpPr>
          <p:spPr>
            <a:xfrm flipV="1">
              <a:off x="8821742" y="2016824"/>
              <a:ext cx="1595056" cy="1315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75" idx="6"/>
              <a:endCxn id="80" idx="2"/>
            </p:cNvCxnSpPr>
            <p:nvPr/>
          </p:nvCxnSpPr>
          <p:spPr>
            <a:xfrm flipV="1">
              <a:off x="8821742" y="2531732"/>
              <a:ext cx="1595056" cy="8003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>
              <a:stCxn id="75" idx="6"/>
              <a:endCxn id="81" idx="2"/>
            </p:cNvCxnSpPr>
            <p:nvPr/>
          </p:nvCxnSpPr>
          <p:spPr>
            <a:xfrm>
              <a:off x="8821742" y="3332116"/>
              <a:ext cx="1595056" cy="246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75" idx="6"/>
              <a:endCxn id="82" idx="2"/>
            </p:cNvCxnSpPr>
            <p:nvPr/>
          </p:nvCxnSpPr>
          <p:spPr>
            <a:xfrm>
              <a:off x="8821742" y="3332116"/>
              <a:ext cx="1595056" cy="7519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stCxn id="76" idx="6"/>
              <a:endCxn id="83" idx="2"/>
            </p:cNvCxnSpPr>
            <p:nvPr/>
          </p:nvCxnSpPr>
          <p:spPr>
            <a:xfrm flipV="1">
              <a:off x="8821742" y="2016824"/>
              <a:ext cx="1595056" cy="18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>
              <a:stCxn id="76" idx="6"/>
              <a:endCxn id="80" idx="2"/>
            </p:cNvCxnSpPr>
            <p:nvPr/>
          </p:nvCxnSpPr>
          <p:spPr>
            <a:xfrm flipV="1">
              <a:off x="8821742" y="2531732"/>
              <a:ext cx="1595056" cy="1315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>
              <a:stCxn id="76" idx="6"/>
              <a:endCxn id="81" idx="2"/>
            </p:cNvCxnSpPr>
            <p:nvPr/>
          </p:nvCxnSpPr>
          <p:spPr>
            <a:xfrm flipV="1">
              <a:off x="8821742" y="3578876"/>
              <a:ext cx="1595056" cy="2681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76" idx="6"/>
              <a:endCxn id="82" idx="2"/>
            </p:cNvCxnSpPr>
            <p:nvPr/>
          </p:nvCxnSpPr>
          <p:spPr>
            <a:xfrm>
              <a:off x="8821742" y="3847024"/>
              <a:ext cx="1595056" cy="2370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>
              <a:stCxn id="77" idx="6"/>
              <a:endCxn id="83" idx="2"/>
            </p:cNvCxnSpPr>
            <p:nvPr/>
          </p:nvCxnSpPr>
          <p:spPr>
            <a:xfrm flipV="1">
              <a:off x="8821742" y="2016824"/>
              <a:ext cx="1595056" cy="2345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77" idx="6"/>
              <a:endCxn id="80" idx="2"/>
            </p:cNvCxnSpPr>
            <p:nvPr/>
          </p:nvCxnSpPr>
          <p:spPr>
            <a:xfrm flipV="1">
              <a:off x="8821742" y="2531732"/>
              <a:ext cx="1595056" cy="18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77" idx="6"/>
              <a:endCxn id="81" idx="2"/>
            </p:cNvCxnSpPr>
            <p:nvPr/>
          </p:nvCxnSpPr>
          <p:spPr>
            <a:xfrm flipV="1">
              <a:off x="8821742" y="3578876"/>
              <a:ext cx="1595056" cy="783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77" idx="6"/>
              <a:endCxn id="82" idx="2"/>
            </p:cNvCxnSpPr>
            <p:nvPr/>
          </p:nvCxnSpPr>
          <p:spPr>
            <a:xfrm flipV="1">
              <a:off x="8821742" y="4084066"/>
              <a:ext cx="1595056" cy="2778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78" idx="6"/>
              <a:endCxn id="83" idx="2"/>
            </p:cNvCxnSpPr>
            <p:nvPr/>
          </p:nvCxnSpPr>
          <p:spPr>
            <a:xfrm flipV="1">
              <a:off x="8821742" y="2016824"/>
              <a:ext cx="1595056" cy="2860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78" idx="6"/>
              <a:endCxn id="80" idx="2"/>
            </p:cNvCxnSpPr>
            <p:nvPr/>
          </p:nvCxnSpPr>
          <p:spPr>
            <a:xfrm flipV="1">
              <a:off x="8821742" y="2531732"/>
              <a:ext cx="1595056" cy="23451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78" idx="6"/>
              <a:endCxn id="81" idx="2"/>
            </p:cNvCxnSpPr>
            <p:nvPr/>
          </p:nvCxnSpPr>
          <p:spPr>
            <a:xfrm flipV="1">
              <a:off x="8821742" y="3578876"/>
              <a:ext cx="1595056" cy="12979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78" idx="6"/>
              <a:endCxn id="82" idx="2"/>
            </p:cNvCxnSpPr>
            <p:nvPr/>
          </p:nvCxnSpPr>
          <p:spPr>
            <a:xfrm flipV="1">
              <a:off x="8821742" y="4084066"/>
              <a:ext cx="1595056" cy="792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/>
                <p:cNvSpPr txBox="1"/>
                <p:nvPr/>
              </p:nvSpPr>
              <p:spPr>
                <a:xfrm>
                  <a:off x="8226005" y="5229125"/>
                  <a:ext cx="795474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oMath>
                    </m:oMathPara>
                  </a14:m>
                  <a:endParaRPr lang="en-US" altLang="zh-CN" b="1" dirty="0" smtClean="0"/>
                </a:p>
              </p:txBody>
            </p:sp>
          </mc:Choice>
          <mc:Fallback xmlns="">
            <p:sp>
              <p:nvSpPr>
                <p:cNvPr id="125" name="文本框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005" y="5229125"/>
                  <a:ext cx="795474" cy="281937"/>
                </a:xfrm>
                <a:prstGeom prst="rect">
                  <a:avLst/>
                </a:prstGeom>
                <a:blipFill>
                  <a:blip r:embed="rId15"/>
                  <a:stretch>
                    <a:fillRect l="-8333" t="-2222" r="-5833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/>
                <p:cNvSpPr txBox="1"/>
                <p:nvPr/>
              </p:nvSpPr>
              <p:spPr>
                <a:xfrm>
                  <a:off x="10110044" y="5229125"/>
                  <a:ext cx="1009507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altLang="zh-CN" b="1" dirty="0" smtClean="0"/>
                </a:p>
              </p:txBody>
            </p:sp>
          </mc:Choice>
          <mc:Fallback xmlns="">
            <p:sp>
              <p:nvSpPr>
                <p:cNvPr id="126" name="文本框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044" y="5229125"/>
                  <a:ext cx="1009507" cy="281937"/>
                </a:xfrm>
                <a:prstGeom prst="rect">
                  <a:avLst/>
                </a:prstGeom>
                <a:blipFill>
                  <a:blip r:embed="rId16"/>
                  <a:stretch>
                    <a:fillRect l="-6536" t="-2222" r="-6536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269765" y="6145916"/>
                <a:ext cx="39077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en-US" altLang="zh-CN" dirty="0" smtClean="0">
                    <a:solidFill>
                      <a:prstClr val="black"/>
                    </a:solidFill>
                    <a:latin typeface="Times New Roman"/>
                  </a:rPr>
                  <a:t>The number of parameters in fully-connected layer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</m:t>
                    </m:r>
                  </m:oMath>
                </a14:m>
                <a:r>
                  <a:rPr lang="en-US" altLang="zh-CN" dirty="0" smtClean="0">
                    <a:solidFill>
                      <a:prstClr val="black"/>
                    </a:solidFill>
                    <a:latin typeface="Times New Roman"/>
                  </a:rPr>
                  <a:t>.</a:t>
                </a:r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65" y="6145916"/>
                <a:ext cx="3907759" cy="646331"/>
              </a:xfrm>
              <a:prstGeom prst="rect">
                <a:avLst/>
              </a:prstGeom>
              <a:blipFill>
                <a:blip r:embed="rId17"/>
                <a:stretch>
                  <a:fillRect l="-936" t="-4717" r="-140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组合 130"/>
          <p:cNvGrpSpPr/>
          <p:nvPr/>
        </p:nvGrpSpPr>
        <p:grpSpPr>
          <a:xfrm>
            <a:off x="5176850" y="2407876"/>
            <a:ext cx="6526886" cy="2471787"/>
            <a:chOff x="5347157" y="1682709"/>
            <a:chExt cx="6526886" cy="2471787"/>
          </a:xfrm>
        </p:grpSpPr>
        <p:grpSp>
          <p:nvGrpSpPr>
            <p:cNvPr id="41" name="组合 40"/>
            <p:cNvGrpSpPr/>
            <p:nvPr/>
          </p:nvGrpSpPr>
          <p:grpSpPr>
            <a:xfrm>
              <a:off x="5347157" y="1682709"/>
              <a:ext cx="1731696" cy="2471787"/>
              <a:chOff x="838200" y="2407526"/>
              <a:chExt cx="1731696" cy="24717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/>
                  <p:cNvSpPr/>
                  <p:nvPr/>
                </p:nvSpPr>
                <p:spPr>
                  <a:xfrm>
                    <a:off x="838200" y="2987004"/>
                    <a:ext cx="720000" cy="720000"/>
                  </a:xfrm>
                  <a:prstGeom prst="rect">
                    <a:avLst/>
                  </a:prstGeom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矩形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" y="2987004"/>
                    <a:ext cx="720000" cy="72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/>
                  <p:cNvSpPr/>
                  <p:nvPr/>
                </p:nvSpPr>
                <p:spPr>
                  <a:xfrm>
                    <a:off x="1345023" y="2697265"/>
                    <a:ext cx="720000" cy="720000"/>
                  </a:xfrm>
                  <a:prstGeom prst="rect">
                    <a:avLst/>
                  </a:prstGeom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矩形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5023" y="2697265"/>
                    <a:ext cx="720000" cy="720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矩形 43"/>
                  <p:cNvSpPr/>
                  <p:nvPr/>
                </p:nvSpPr>
                <p:spPr>
                  <a:xfrm>
                    <a:off x="1849896" y="2407526"/>
                    <a:ext cx="720000" cy="720000"/>
                  </a:xfrm>
                  <a:prstGeom prst="rect">
                    <a:avLst/>
                  </a:prstGeom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矩形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9896" y="2407526"/>
                    <a:ext cx="720000" cy="72000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矩形 44"/>
                  <p:cNvSpPr/>
                  <p:nvPr/>
                </p:nvSpPr>
                <p:spPr>
                  <a:xfrm>
                    <a:off x="838200" y="3566482"/>
                    <a:ext cx="720000" cy="720000"/>
                  </a:xfrm>
                  <a:prstGeom prst="rect">
                    <a:avLst/>
                  </a:prstGeom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矩形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" y="3566482"/>
                    <a:ext cx="720000" cy="7200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矩形 45"/>
                  <p:cNvSpPr/>
                  <p:nvPr/>
                </p:nvSpPr>
                <p:spPr>
                  <a:xfrm>
                    <a:off x="1345023" y="3276743"/>
                    <a:ext cx="720000" cy="720000"/>
                  </a:xfrm>
                  <a:prstGeom prst="rect">
                    <a:avLst/>
                  </a:prstGeom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矩形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5023" y="3276743"/>
                    <a:ext cx="720000" cy="72000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矩形 46"/>
                  <p:cNvSpPr/>
                  <p:nvPr/>
                </p:nvSpPr>
                <p:spPr>
                  <a:xfrm>
                    <a:off x="1849896" y="2987004"/>
                    <a:ext cx="720000" cy="720000"/>
                  </a:xfrm>
                  <a:prstGeom prst="rect">
                    <a:avLst/>
                  </a:prstGeom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矩形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9896" y="2987004"/>
                    <a:ext cx="720000" cy="72000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矩形 47"/>
                  <p:cNvSpPr/>
                  <p:nvPr/>
                </p:nvSpPr>
                <p:spPr>
                  <a:xfrm>
                    <a:off x="838200" y="4159313"/>
                    <a:ext cx="720000" cy="720000"/>
                  </a:xfrm>
                  <a:prstGeom prst="rect">
                    <a:avLst/>
                  </a:prstGeom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矩形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" y="4159313"/>
                    <a:ext cx="720000" cy="72000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/>
                  <p:cNvSpPr/>
                  <p:nvPr/>
                </p:nvSpPr>
                <p:spPr>
                  <a:xfrm>
                    <a:off x="1345023" y="3869574"/>
                    <a:ext cx="720000" cy="720000"/>
                  </a:xfrm>
                  <a:prstGeom prst="rect">
                    <a:avLst/>
                  </a:prstGeom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矩形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5023" y="3869574"/>
                    <a:ext cx="720000" cy="72000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矩形 49"/>
                  <p:cNvSpPr/>
                  <p:nvPr/>
                </p:nvSpPr>
                <p:spPr>
                  <a:xfrm>
                    <a:off x="1849896" y="3579835"/>
                    <a:ext cx="720000" cy="720000"/>
                  </a:xfrm>
                  <a:prstGeom prst="rect">
                    <a:avLst/>
                  </a:prstGeom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3,3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矩形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9896" y="3579835"/>
                    <a:ext cx="720000" cy="72000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10647220" y="2263144"/>
                  <a:ext cx="720000" cy="72000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7220" y="2263144"/>
                  <a:ext cx="720000" cy="72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11154043" y="1973405"/>
                  <a:ext cx="720000" cy="72000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4043" y="1973405"/>
                  <a:ext cx="720000" cy="72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10647220" y="2842622"/>
                  <a:ext cx="720000" cy="72000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7220" y="2842622"/>
                  <a:ext cx="720000" cy="720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11154043" y="2552883"/>
                  <a:ext cx="720000" cy="72000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4043" y="2552883"/>
                  <a:ext cx="720000" cy="72000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组合 54"/>
            <p:cNvGrpSpPr/>
            <p:nvPr/>
          </p:nvGrpSpPr>
          <p:grpSpPr>
            <a:xfrm>
              <a:off x="5455690" y="1880393"/>
              <a:ext cx="5605620" cy="1757362"/>
              <a:chOff x="946733" y="2605210"/>
              <a:chExt cx="5605620" cy="1757362"/>
            </a:xfrm>
          </p:grpSpPr>
          <p:cxnSp>
            <p:nvCxnSpPr>
              <p:cNvPr id="56" name="直接连接符 55"/>
              <p:cNvCxnSpPr/>
              <p:nvPr/>
            </p:nvCxnSpPr>
            <p:spPr>
              <a:xfrm flipH="1">
                <a:off x="4550852" y="3417265"/>
                <a:ext cx="2001501" cy="37151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 flipV="1">
                <a:off x="3493478" y="3190997"/>
                <a:ext cx="3058875" cy="2195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3535343" y="3417265"/>
                <a:ext cx="3017010" cy="9365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flipH="1" flipV="1">
                <a:off x="4563672" y="2605212"/>
                <a:ext cx="1988681" cy="8120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946734" y="3190997"/>
                <a:ext cx="260252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1961147" y="2605210"/>
                <a:ext cx="260252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>
                <a:off x="946733" y="4362572"/>
                <a:ext cx="260252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>
                <a:off x="1961146" y="3786310"/>
                <a:ext cx="260252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组合 63"/>
              <p:cNvGrpSpPr/>
              <p:nvPr/>
            </p:nvGrpSpPr>
            <p:grpSpPr>
              <a:xfrm>
                <a:off x="3441120" y="2690589"/>
                <a:ext cx="1226823" cy="1589217"/>
                <a:chOff x="3405554" y="2267004"/>
                <a:chExt cx="1226823" cy="15892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矩形 64"/>
                    <p:cNvSpPr/>
                    <p:nvPr/>
                  </p:nvSpPr>
                  <p:spPr>
                    <a:xfrm>
                      <a:off x="3405554" y="2556743"/>
                      <a:ext cx="720000" cy="720000"/>
                    </a:xfrm>
                    <a:prstGeom prst="rect">
                      <a:avLst/>
                    </a:prstGeom>
                    <a:solidFill>
                      <a:schemeClr val="accent3">
                        <a:alpha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5" name="矩形 6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5554" y="2556743"/>
                      <a:ext cx="720000" cy="72000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矩形 65"/>
                    <p:cNvSpPr/>
                    <p:nvPr/>
                  </p:nvSpPr>
                  <p:spPr>
                    <a:xfrm>
                      <a:off x="3912377" y="2267004"/>
                      <a:ext cx="720000" cy="720000"/>
                    </a:xfrm>
                    <a:prstGeom prst="rect">
                      <a:avLst/>
                    </a:prstGeom>
                    <a:solidFill>
                      <a:schemeClr val="accent3">
                        <a:alpha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矩形 6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2377" y="2267004"/>
                      <a:ext cx="720000" cy="72000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矩形 66"/>
                    <p:cNvSpPr/>
                    <p:nvPr/>
                  </p:nvSpPr>
                  <p:spPr>
                    <a:xfrm>
                      <a:off x="3405554" y="3136221"/>
                      <a:ext cx="720000" cy="720000"/>
                    </a:xfrm>
                    <a:prstGeom prst="rect">
                      <a:avLst/>
                    </a:prstGeom>
                    <a:solidFill>
                      <a:schemeClr val="accent3">
                        <a:alpha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矩形 6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5554" y="3136221"/>
                      <a:ext cx="720000" cy="720000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矩形 67"/>
                    <p:cNvSpPr/>
                    <p:nvPr/>
                  </p:nvSpPr>
                  <p:spPr>
                    <a:xfrm>
                      <a:off x="3912377" y="2846482"/>
                      <a:ext cx="720000" cy="720000"/>
                    </a:xfrm>
                    <a:prstGeom prst="rect">
                      <a:avLst/>
                    </a:prstGeom>
                    <a:solidFill>
                      <a:schemeClr val="accent3">
                        <a:alpha val="80000"/>
                      </a:schemeClr>
                    </a:solidFill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sz="2000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矩形 6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2377" y="2846482"/>
                      <a:ext cx="720000" cy="72000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/>
              <p:cNvSpPr/>
              <p:nvPr/>
            </p:nvSpPr>
            <p:spPr>
              <a:xfrm>
                <a:off x="5316550" y="5874763"/>
                <a:ext cx="557445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spcBef>
                    <a:spcPts val="600"/>
                  </a:spcBef>
                  <a:buFont typeface="Wingdings" panose="05000000000000000000" pitchFamily="2" charset="2"/>
                  <a:buChar char="n"/>
                </a:pPr>
                <a:r>
                  <a:rPr lang="en-US" altLang="zh-CN" dirty="0" smtClean="0">
                    <a:solidFill>
                      <a:prstClr val="black"/>
                    </a:solidFill>
                    <a:latin typeface="Times New Roman"/>
                  </a:rPr>
                  <a:t>The number of parameters in convolution is equal to the size of the kernel, which is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altLang="zh-CN" dirty="0" smtClean="0">
                    <a:solidFill>
                      <a:prstClr val="black"/>
                    </a:solidFill>
                    <a:latin typeface="Times New Roman"/>
                  </a:rPr>
                  <a:t> in this case. Much smaller than the fully-connected layer!</a:t>
                </a:r>
              </a:p>
            </p:txBody>
          </p:sp>
        </mc:Choice>
        <mc:Fallback xmlns="">
          <p:sp>
            <p:nvSpPr>
              <p:cNvPr id="128" name="矩形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550" y="5874763"/>
                <a:ext cx="5574453" cy="923330"/>
              </a:xfrm>
              <a:prstGeom prst="rect">
                <a:avLst/>
              </a:prstGeom>
              <a:blipFill>
                <a:blip r:embed="rId35"/>
                <a:stretch>
                  <a:fillRect l="-656" t="-3974" r="-8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9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-518298" y="2870284"/>
            <a:ext cx="2292554" cy="186283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14</a:t>
            </a:fld>
            <a:endParaRPr lang="zh-CN" altLang="zh-CN"/>
          </a:p>
        </p:txBody>
      </p:sp>
      <p:grpSp>
        <p:nvGrpSpPr>
          <p:cNvPr id="34" name="组合 33"/>
          <p:cNvGrpSpPr/>
          <p:nvPr/>
        </p:nvGrpSpPr>
        <p:grpSpPr>
          <a:xfrm>
            <a:off x="1716967" y="2292410"/>
            <a:ext cx="1731696" cy="2471787"/>
            <a:chOff x="838200" y="2407526"/>
            <a:chExt cx="1731696" cy="24717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1345023" y="2697265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2697265"/>
                  <a:ext cx="720000" cy="72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1849896" y="2407526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407526"/>
                  <a:ext cx="720000" cy="72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1345023" y="327674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276743"/>
                  <a:ext cx="720000" cy="72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1849896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987004"/>
                  <a:ext cx="720000" cy="72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1345023" y="386957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869574"/>
                  <a:ext cx="720000" cy="72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849896" y="3579835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3579835"/>
                  <a:ext cx="720000" cy="72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017030" y="2872845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030" y="2872845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523853" y="2583106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853" y="2583106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7017030" y="3452323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030" y="3452323"/>
                <a:ext cx="720000" cy="72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7523853" y="3162584"/>
                <a:ext cx="720000" cy="72000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853" y="3162584"/>
                <a:ext cx="720000" cy="72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/>
          <p:cNvGrpSpPr/>
          <p:nvPr/>
        </p:nvGrpSpPr>
        <p:grpSpPr>
          <a:xfrm>
            <a:off x="1825500" y="2490094"/>
            <a:ext cx="5518275" cy="1757362"/>
            <a:chOff x="946733" y="2605210"/>
            <a:chExt cx="5518275" cy="1757362"/>
          </a:xfrm>
        </p:grpSpPr>
        <p:cxnSp>
          <p:nvCxnSpPr>
            <p:cNvPr id="49" name="直接连接符 48"/>
            <p:cNvCxnSpPr/>
            <p:nvPr/>
          </p:nvCxnSpPr>
          <p:spPr>
            <a:xfrm flipH="1">
              <a:off x="4550852" y="3480737"/>
              <a:ext cx="1914156" cy="3080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3493478" y="3190997"/>
              <a:ext cx="2971530" cy="289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535343" y="3480737"/>
              <a:ext cx="2929665" cy="8730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 flipV="1">
              <a:off x="4563672" y="2605212"/>
              <a:ext cx="1901336" cy="875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946734" y="3190997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1961147" y="26052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1961146" y="37863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/>
          </p:nvGrpSpPr>
          <p:grpSpPr>
            <a:xfrm>
              <a:off x="3441120" y="2690589"/>
              <a:ext cx="1226823" cy="1589217"/>
              <a:chOff x="3405554" y="2267004"/>
              <a:chExt cx="1226823" cy="15892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/>
                  <p:cNvSpPr/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矩形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矩形 58"/>
                  <p:cNvSpPr/>
                  <p:nvPr/>
                </p:nvSpPr>
                <p:spPr>
                  <a:xfrm>
                    <a:off x="3912377" y="2267004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矩形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2377" y="2267004"/>
                    <a:ext cx="720000" cy="720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矩形 59"/>
                  <p:cNvSpPr/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矩形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矩形 60"/>
                  <p:cNvSpPr/>
                  <p:nvPr/>
                </p:nvSpPr>
                <p:spPr>
                  <a:xfrm>
                    <a:off x="3912377" y="2846482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矩形 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2377" y="2846482"/>
                    <a:ext cx="720000" cy="720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63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8802748" y="2321884"/>
            <a:ext cx="2292554" cy="186283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9351097" y="2321884"/>
            <a:ext cx="2292554" cy="186283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9899446" y="2321884"/>
            <a:ext cx="2292554" cy="186283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右箭头 65"/>
          <p:cNvSpPr/>
          <p:nvPr/>
        </p:nvSpPr>
        <p:spPr>
          <a:xfrm>
            <a:off x="1247341" y="3476442"/>
            <a:ext cx="474580" cy="39346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8965457" y="4711560"/>
            <a:ext cx="306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How to process the input composed of multiple channels?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5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04128 -0.042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28 -0.04259 L -0.00117 0.0854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8542 L 0.04076 0.0442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15</a:t>
            </a:fld>
            <a:endParaRPr lang="zh-CN" altLang="zh-CN"/>
          </a:p>
        </p:txBody>
      </p:sp>
      <p:pic>
        <p:nvPicPr>
          <p:cNvPr id="5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899528" y="1850533"/>
            <a:ext cx="1339705" cy="108858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2821603" y="1577192"/>
            <a:ext cx="1037904" cy="1317436"/>
            <a:chOff x="838200" y="2295883"/>
            <a:chExt cx="1731696" cy="2583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1345023" y="2637620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2637620"/>
                  <a:ext cx="720000" cy="719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849896" y="2295883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295883"/>
                  <a:ext cx="720000" cy="719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1345023" y="3225330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225330"/>
                  <a:ext cx="720000" cy="719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1849896" y="2889187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889187"/>
                  <a:ext cx="720000" cy="719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1345023" y="3823171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823171"/>
                  <a:ext cx="720000" cy="719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1849896" y="3487029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3487029"/>
                  <a:ext cx="720000" cy="719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998234" y="1930121"/>
                <a:ext cx="431537" cy="36716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234" y="1930121"/>
                <a:ext cx="431537" cy="3671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302002" y="1751678"/>
                <a:ext cx="431537" cy="36716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002" y="1751678"/>
                <a:ext cx="431537" cy="3671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998234" y="2225630"/>
                <a:ext cx="431537" cy="36716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234" y="2225630"/>
                <a:ext cx="431537" cy="3671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300833" y="2051169"/>
                <a:ext cx="431537" cy="36716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833" y="2051169"/>
                <a:ext cx="431537" cy="3671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2882931" y="1699920"/>
            <a:ext cx="3317844" cy="950198"/>
            <a:chOff x="946733" y="2510268"/>
            <a:chExt cx="5535671" cy="1863293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4582814" y="3391824"/>
              <a:ext cx="1899590" cy="31330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3549258" y="3225059"/>
              <a:ext cx="2933146" cy="166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3535345" y="3391824"/>
              <a:ext cx="2947059" cy="9817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4574939" y="2510268"/>
              <a:ext cx="1907465" cy="881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46733" y="321042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972414" y="2510268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2016115" y="3700327"/>
              <a:ext cx="25421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/>
            <p:cNvGrpSpPr/>
            <p:nvPr/>
          </p:nvGrpSpPr>
          <p:grpSpPr>
            <a:xfrm>
              <a:off x="3441120" y="2627723"/>
              <a:ext cx="1240738" cy="1652083"/>
              <a:chOff x="3405554" y="2204138"/>
              <a:chExt cx="1240738" cy="165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/>
                  <p:cNvSpPr/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矩形 30"/>
                  <p:cNvSpPr/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矩形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矩形 31"/>
                  <p:cNvSpPr/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矩形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矩形 32"/>
                  <p:cNvSpPr/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矩形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右箭头 33"/>
          <p:cNvSpPr/>
          <p:nvPr/>
        </p:nvSpPr>
        <p:spPr>
          <a:xfrm>
            <a:off x="2141645" y="2198097"/>
            <a:ext cx="474580" cy="39346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9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838200" y="3526427"/>
            <a:ext cx="1339705" cy="108858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>
              <a:xfrm>
                <a:off x="2760275" y="3605527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75" y="3605527"/>
                <a:ext cx="431537" cy="36716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>
              <a:xfrm>
                <a:off x="3064043" y="3427357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043" y="3427357"/>
                <a:ext cx="431537" cy="36716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3366642" y="3253086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642" y="3253086"/>
                <a:ext cx="431537" cy="36716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2760275" y="3901036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75" y="3901036"/>
                <a:ext cx="431537" cy="3671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3064043" y="3727063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043" y="3727063"/>
                <a:ext cx="431537" cy="3671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3366642" y="3555645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642" y="3555645"/>
                <a:ext cx="431537" cy="36716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/>
              <p:cNvSpPr/>
              <p:nvPr/>
            </p:nvSpPr>
            <p:spPr>
              <a:xfrm>
                <a:off x="2760275" y="4203354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7" name="矩形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75" y="4203354"/>
                <a:ext cx="431537" cy="36716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/>
              <p:cNvSpPr/>
              <p:nvPr/>
            </p:nvSpPr>
            <p:spPr>
              <a:xfrm>
                <a:off x="3064043" y="4031936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8" name="矩形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043" y="4031936"/>
                <a:ext cx="431537" cy="36716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/>
              <p:cNvSpPr/>
              <p:nvPr/>
            </p:nvSpPr>
            <p:spPr>
              <a:xfrm>
                <a:off x="3366642" y="3860518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9" name="矩形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642" y="3860518"/>
                <a:ext cx="431537" cy="36716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/>
              <p:cNvSpPr/>
              <p:nvPr/>
            </p:nvSpPr>
            <p:spPr>
              <a:xfrm>
                <a:off x="5936906" y="3606015"/>
                <a:ext cx="431537" cy="367168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0" name="矩形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906" y="3606015"/>
                <a:ext cx="431537" cy="36716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6240674" y="3427572"/>
                <a:ext cx="431537" cy="367168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74" y="3427572"/>
                <a:ext cx="431537" cy="36716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5936906" y="3901524"/>
                <a:ext cx="431537" cy="367168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906" y="3901524"/>
                <a:ext cx="431537" cy="36716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6239505" y="3727063"/>
                <a:ext cx="431537" cy="367168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05" y="3727063"/>
                <a:ext cx="431537" cy="36716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组合 113"/>
          <p:cNvGrpSpPr/>
          <p:nvPr/>
        </p:nvGrpSpPr>
        <p:grpSpPr>
          <a:xfrm>
            <a:off x="2821603" y="3375814"/>
            <a:ext cx="3287097" cy="950198"/>
            <a:chOff x="946733" y="2510268"/>
            <a:chExt cx="5484371" cy="1863293"/>
          </a:xfrm>
        </p:grpSpPr>
        <p:cxnSp>
          <p:nvCxnSpPr>
            <p:cNvPr id="115" name="直接连接符 114"/>
            <p:cNvCxnSpPr/>
            <p:nvPr/>
          </p:nvCxnSpPr>
          <p:spPr>
            <a:xfrm flipH="1">
              <a:off x="4582814" y="3455641"/>
              <a:ext cx="1848290" cy="24948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 flipV="1">
              <a:off x="3549258" y="3225059"/>
              <a:ext cx="2881846" cy="2305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3535343" y="3455641"/>
              <a:ext cx="2895761" cy="917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 flipV="1">
              <a:off x="4574939" y="2510268"/>
              <a:ext cx="1856165" cy="945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946733" y="321042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1972414" y="2510268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2016115" y="3700327"/>
              <a:ext cx="25421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组合 122"/>
            <p:cNvGrpSpPr/>
            <p:nvPr/>
          </p:nvGrpSpPr>
          <p:grpSpPr>
            <a:xfrm>
              <a:off x="3441120" y="2627723"/>
              <a:ext cx="1240738" cy="1652083"/>
              <a:chOff x="3405554" y="2204138"/>
              <a:chExt cx="1240738" cy="165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矩形 123"/>
                  <p:cNvSpPr/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4" name="矩形 1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矩形 124"/>
                  <p:cNvSpPr/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5" name="矩形 1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矩形 125"/>
                  <p:cNvSpPr/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6" name="矩形 1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矩形 126"/>
                  <p:cNvSpPr/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7" name="矩形 1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28" name="右箭头 127"/>
          <p:cNvSpPr/>
          <p:nvPr/>
        </p:nvSpPr>
        <p:spPr>
          <a:xfrm>
            <a:off x="2080317" y="3873991"/>
            <a:ext cx="474580" cy="39346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9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879003" y="5103344"/>
            <a:ext cx="1339705" cy="108858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/>
              <p:cNvSpPr/>
              <p:nvPr/>
            </p:nvSpPr>
            <p:spPr>
              <a:xfrm>
                <a:off x="2801078" y="5182444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1" name="矩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78" y="5182444"/>
                <a:ext cx="431537" cy="36716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>
              <a:xfrm>
                <a:off x="3104846" y="5004274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846" y="5004274"/>
                <a:ext cx="431537" cy="36716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>
              <a:xfrm>
                <a:off x="3407445" y="4830003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45" y="4830003"/>
                <a:ext cx="431537" cy="36716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/>
              <p:cNvSpPr/>
              <p:nvPr/>
            </p:nvSpPr>
            <p:spPr>
              <a:xfrm>
                <a:off x="2801078" y="5477953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4" name="矩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78" y="5477953"/>
                <a:ext cx="431537" cy="367168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/>
              <p:cNvSpPr/>
              <p:nvPr/>
            </p:nvSpPr>
            <p:spPr>
              <a:xfrm>
                <a:off x="3104846" y="5303980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5" name="矩形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846" y="5303980"/>
                <a:ext cx="431537" cy="367168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/>
              <p:cNvSpPr/>
              <p:nvPr/>
            </p:nvSpPr>
            <p:spPr>
              <a:xfrm>
                <a:off x="3407445" y="5132562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6" name="矩形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45" y="5132562"/>
                <a:ext cx="431537" cy="367168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/>
              <p:cNvSpPr/>
              <p:nvPr/>
            </p:nvSpPr>
            <p:spPr>
              <a:xfrm>
                <a:off x="2801078" y="5780271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7" name="矩形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78" y="5780271"/>
                <a:ext cx="431537" cy="36716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/>
              <p:cNvSpPr/>
              <p:nvPr/>
            </p:nvSpPr>
            <p:spPr>
              <a:xfrm>
                <a:off x="3104846" y="5608853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8" name="矩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846" y="5608853"/>
                <a:ext cx="431537" cy="36716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/>
              <p:cNvSpPr/>
              <p:nvPr/>
            </p:nvSpPr>
            <p:spPr>
              <a:xfrm>
                <a:off x="3407445" y="5437435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9" name="矩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45" y="5437435"/>
                <a:ext cx="431537" cy="367168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/>
              <p:cNvSpPr/>
              <p:nvPr/>
            </p:nvSpPr>
            <p:spPr>
              <a:xfrm>
                <a:off x="5977709" y="5182932"/>
                <a:ext cx="431537" cy="3671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80000"/>
                </a:schemeClr>
              </a:solidFill>
              <a:ln>
                <a:solidFill>
                  <a:schemeClr val="accent5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0" name="矩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09" y="5182932"/>
                <a:ext cx="431537" cy="367168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/>
              <p:cNvSpPr/>
              <p:nvPr/>
            </p:nvSpPr>
            <p:spPr>
              <a:xfrm>
                <a:off x="6281477" y="5004489"/>
                <a:ext cx="431537" cy="3671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80000"/>
                </a:schemeClr>
              </a:solidFill>
              <a:ln>
                <a:solidFill>
                  <a:schemeClr val="accent5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1" name="矩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477" y="5004489"/>
                <a:ext cx="431537" cy="367168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/>
              <p:cNvSpPr/>
              <p:nvPr/>
            </p:nvSpPr>
            <p:spPr>
              <a:xfrm>
                <a:off x="5977709" y="5478441"/>
                <a:ext cx="431537" cy="3671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80000"/>
                </a:schemeClr>
              </a:solidFill>
              <a:ln>
                <a:solidFill>
                  <a:schemeClr val="accent5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2" name="矩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09" y="5478441"/>
                <a:ext cx="431537" cy="367168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/>
              <p:cNvSpPr/>
              <p:nvPr/>
            </p:nvSpPr>
            <p:spPr>
              <a:xfrm>
                <a:off x="6280308" y="5303980"/>
                <a:ext cx="431537" cy="3671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80000"/>
                </a:schemeClr>
              </a:solidFill>
              <a:ln>
                <a:solidFill>
                  <a:schemeClr val="accent5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3" name="矩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308" y="5303980"/>
                <a:ext cx="431537" cy="367168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" name="组合 143"/>
          <p:cNvGrpSpPr/>
          <p:nvPr/>
        </p:nvGrpSpPr>
        <p:grpSpPr>
          <a:xfrm>
            <a:off x="2862406" y="4952731"/>
            <a:ext cx="3354987" cy="950198"/>
            <a:chOff x="946733" y="2510268"/>
            <a:chExt cx="5597643" cy="1863293"/>
          </a:xfrm>
        </p:grpSpPr>
        <p:cxnSp>
          <p:nvCxnSpPr>
            <p:cNvPr id="145" name="直接连接符 144"/>
            <p:cNvCxnSpPr/>
            <p:nvPr/>
          </p:nvCxnSpPr>
          <p:spPr>
            <a:xfrm flipH="1">
              <a:off x="4582814" y="3399966"/>
              <a:ext cx="1933835" cy="30516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H="1" flipV="1">
              <a:off x="3549258" y="3225059"/>
              <a:ext cx="2967391" cy="1749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>
              <a:off x="3535343" y="3399966"/>
              <a:ext cx="2981306" cy="973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 flipV="1">
              <a:off x="4574939" y="2510268"/>
              <a:ext cx="1969437" cy="889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flipH="1">
              <a:off x="946733" y="321042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1972414" y="2510268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flipH="1">
              <a:off x="2016115" y="3700327"/>
              <a:ext cx="25421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组合 152"/>
            <p:cNvGrpSpPr/>
            <p:nvPr/>
          </p:nvGrpSpPr>
          <p:grpSpPr>
            <a:xfrm>
              <a:off x="3441120" y="2627723"/>
              <a:ext cx="1240738" cy="1652083"/>
              <a:chOff x="3405554" y="2204138"/>
              <a:chExt cx="1240738" cy="165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矩形 153"/>
                  <p:cNvSpPr/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矩形 1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矩形 154"/>
                  <p:cNvSpPr/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矩形 1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矩形 155"/>
                  <p:cNvSpPr/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矩形 1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矩形 156"/>
                  <p:cNvSpPr/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矩形 1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8" name="右箭头 157"/>
          <p:cNvSpPr/>
          <p:nvPr/>
        </p:nvSpPr>
        <p:spPr>
          <a:xfrm>
            <a:off x="2121120" y="5450908"/>
            <a:ext cx="474580" cy="39346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左大括号 158"/>
          <p:cNvSpPr/>
          <p:nvPr/>
        </p:nvSpPr>
        <p:spPr>
          <a:xfrm flipH="1">
            <a:off x="6876491" y="1929633"/>
            <a:ext cx="522514" cy="3590761"/>
          </a:xfrm>
          <a:prstGeom prst="leftBrace">
            <a:avLst>
              <a:gd name="adj1" fmla="val 3787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文本框 159"/>
          <p:cNvSpPr txBox="1"/>
          <p:nvPr/>
        </p:nvSpPr>
        <p:spPr>
          <a:xfrm>
            <a:off x="7117600" y="326848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Sum</a:t>
            </a:r>
            <a:endParaRPr lang="zh-CN" altLang="en-US" dirty="0"/>
          </a:p>
        </p:txBody>
      </p:sp>
      <p:grpSp>
        <p:nvGrpSpPr>
          <p:cNvPr id="165" name="组合 164"/>
          <p:cNvGrpSpPr/>
          <p:nvPr/>
        </p:nvGrpSpPr>
        <p:grpSpPr>
          <a:xfrm>
            <a:off x="7539400" y="3312302"/>
            <a:ext cx="735305" cy="841120"/>
            <a:chOff x="6912632" y="3244029"/>
            <a:chExt cx="735305" cy="841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矩形 160"/>
                <p:cNvSpPr/>
                <p:nvPr/>
              </p:nvSpPr>
              <p:spPr>
                <a:xfrm>
                  <a:off x="6912632" y="3422472"/>
                  <a:ext cx="431537" cy="367168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矩形 1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632" y="3422472"/>
                  <a:ext cx="431537" cy="367168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矩形 161"/>
                <p:cNvSpPr/>
                <p:nvPr/>
              </p:nvSpPr>
              <p:spPr>
                <a:xfrm>
                  <a:off x="7216400" y="3244029"/>
                  <a:ext cx="431537" cy="367168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矩形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6400" y="3244029"/>
                  <a:ext cx="431537" cy="367168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矩形 162"/>
                <p:cNvSpPr/>
                <p:nvPr/>
              </p:nvSpPr>
              <p:spPr>
                <a:xfrm>
                  <a:off x="6912632" y="3717981"/>
                  <a:ext cx="431537" cy="367168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矩形 1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632" y="3717981"/>
                  <a:ext cx="431537" cy="367168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矩形 163"/>
                <p:cNvSpPr/>
                <p:nvPr/>
              </p:nvSpPr>
              <p:spPr>
                <a:xfrm>
                  <a:off x="7215231" y="3543520"/>
                  <a:ext cx="431537" cy="367168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矩形 1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231" y="3543520"/>
                  <a:ext cx="431537" cy="367168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7" name="文本框 166"/>
          <p:cNvSpPr txBox="1"/>
          <p:nvPr/>
        </p:nvSpPr>
        <p:spPr>
          <a:xfrm>
            <a:off x="8802162" y="2934009"/>
            <a:ext cx="3171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 1: Convolve the R, G, B channels independently.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 2: Sum the output of each convolution.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60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02409 -0.025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02409 -0.025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1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0.02409 -0.0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2523 L 0.00065 0.0442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34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2523 L 0.00065 0.04422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347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2524 L 0.00066 0.0442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4421 L 0.02565 0.0178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-131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4422 L 0.02565 0.01783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-1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0.04421 L 0.02566 0.01782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-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11" grpId="0" animBg="1"/>
      <p:bldP spid="112" grpId="0" animBg="1"/>
      <p:bldP spid="113" grpId="0" animBg="1"/>
      <p:bldP spid="141" grpId="0" animBg="1"/>
      <p:bldP spid="142" grpId="0" animBg="1"/>
      <p:bldP spid="143" grpId="0" animBg="1"/>
      <p:bldP spid="159" grpId="0" animBg="1"/>
      <p:bldP spid="1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立方体 173"/>
          <p:cNvSpPr/>
          <p:nvPr/>
        </p:nvSpPr>
        <p:spPr>
          <a:xfrm>
            <a:off x="4399667" y="5770623"/>
            <a:ext cx="360089" cy="707406"/>
          </a:xfrm>
          <a:prstGeom prst="cube">
            <a:avLst>
              <a:gd name="adj" fmla="val 75550"/>
            </a:avLst>
          </a:prstGeom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立方体 172"/>
          <p:cNvSpPr/>
          <p:nvPr/>
        </p:nvSpPr>
        <p:spPr>
          <a:xfrm>
            <a:off x="4153815" y="5906162"/>
            <a:ext cx="360089" cy="707406"/>
          </a:xfrm>
          <a:prstGeom prst="cube">
            <a:avLst>
              <a:gd name="adj" fmla="val 75550"/>
            </a:avLst>
          </a:prstGeom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16</a:t>
            </a:fld>
            <a:endParaRPr lang="zh-CN" altLang="zh-CN"/>
          </a:p>
        </p:txBody>
      </p:sp>
      <p:pic>
        <p:nvPicPr>
          <p:cNvPr id="5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1894708" y="1463724"/>
            <a:ext cx="1339705" cy="108858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3816783" y="1190383"/>
            <a:ext cx="1037904" cy="1317436"/>
            <a:chOff x="838200" y="2295883"/>
            <a:chExt cx="1731696" cy="2583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1345023" y="2637620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2637620"/>
                  <a:ext cx="720000" cy="719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849896" y="2295883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295883"/>
                  <a:ext cx="720000" cy="719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1345023" y="3225330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225330"/>
                  <a:ext cx="720000" cy="719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1849896" y="2889187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889187"/>
                  <a:ext cx="720000" cy="719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1345023" y="3823171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823171"/>
                  <a:ext cx="720000" cy="719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1849896" y="3487029"/>
                  <a:ext cx="720000" cy="71999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3487029"/>
                  <a:ext cx="720000" cy="719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993414" y="1543312"/>
                <a:ext cx="431537" cy="36716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14" y="1543312"/>
                <a:ext cx="431537" cy="3671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297182" y="1364869"/>
                <a:ext cx="431537" cy="36716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182" y="1364869"/>
                <a:ext cx="431537" cy="3671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993414" y="1838821"/>
                <a:ext cx="431537" cy="36716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14" y="1838821"/>
                <a:ext cx="431537" cy="3671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296013" y="1664360"/>
                <a:ext cx="431537" cy="36716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013" y="1664360"/>
                <a:ext cx="431537" cy="3671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3878111" y="1313111"/>
            <a:ext cx="3298978" cy="950198"/>
            <a:chOff x="946733" y="2510268"/>
            <a:chExt cx="5504193" cy="1863293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4582814" y="3399966"/>
              <a:ext cx="1868111" cy="30516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3549258" y="3225059"/>
              <a:ext cx="2901667" cy="1749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3535343" y="3399966"/>
              <a:ext cx="2915582" cy="973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4574939" y="2510268"/>
              <a:ext cx="1875987" cy="889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46733" y="321042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972414" y="2510268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2016115" y="3700327"/>
              <a:ext cx="25421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/>
            <p:cNvGrpSpPr/>
            <p:nvPr/>
          </p:nvGrpSpPr>
          <p:grpSpPr>
            <a:xfrm>
              <a:off x="3441120" y="2627723"/>
              <a:ext cx="1240738" cy="1652083"/>
              <a:chOff x="3405554" y="2204138"/>
              <a:chExt cx="1240738" cy="165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/>
                  <p:cNvSpPr/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矩形 30"/>
                  <p:cNvSpPr/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矩形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矩形 31"/>
                  <p:cNvSpPr/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矩形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矩形 32"/>
                  <p:cNvSpPr/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矩形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右箭头 33"/>
          <p:cNvSpPr/>
          <p:nvPr/>
        </p:nvSpPr>
        <p:spPr>
          <a:xfrm>
            <a:off x="3136825" y="1811288"/>
            <a:ext cx="474580" cy="39346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1833380" y="2615743"/>
            <a:ext cx="1339705" cy="108858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755455" y="2694843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455" y="2694843"/>
                <a:ext cx="431537" cy="36716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4059223" y="2516673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23" y="2516673"/>
                <a:ext cx="431537" cy="36716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4361822" y="2342402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822" y="2342402"/>
                <a:ext cx="431537" cy="36716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755455" y="2990352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455" y="2990352"/>
                <a:ext cx="431537" cy="3671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4059223" y="2816379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23" y="2816379"/>
                <a:ext cx="431537" cy="3671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4361822" y="2644961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822" y="2644961"/>
                <a:ext cx="431537" cy="36716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755455" y="3292670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455" y="3292670"/>
                <a:ext cx="431537" cy="36716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059223" y="3121252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23" y="3121252"/>
                <a:ext cx="431537" cy="36716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4361822" y="2949834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822" y="2949834"/>
                <a:ext cx="431537" cy="36716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6932086" y="2695331"/>
                <a:ext cx="431537" cy="367168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086" y="2695331"/>
                <a:ext cx="431537" cy="36716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7235854" y="2516888"/>
                <a:ext cx="431537" cy="367168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854" y="2516888"/>
                <a:ext cx="431537" cy="36716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6932086" y="2990840"/>
                <a:ext cx="431537" cy="367168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086" y="2990840"/>
                <a:ext cx="431537" cy="36716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234685" y="2816379"/>
                <a:ext cx="431537" cy="367168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685" y="2816379"/>
                <a:ext cx="431537" cy="36716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/>
          <p:cNvGrpSpPr/>
          <p:nvPr/>
        </p:nvGrpSpPr>
        <p:grpSpPr>
          <a:xfrm>
            <a:off x="3816783" y="2465130"/>
            <a:ext cx="3315061" cy="950198"/>
            <a:chOff x="946733" y="2510268"/>
            <a:chExt cx="5531028" cy="1863293"/>
          </a:xfrm>
        </p:grpSpPr>
        <p:cxnSp>
          <p:nvCxnSpPr>
            <p:cNvPr id="50" name="直接连接符 49"/>
            <p:cNvCxnSpPr/>
            <p:nvPr/>
          </p:nvCxnSpPr>
          <p:spPr>
            <a:xfrm flipH="1">
              <a:off x="4582814" y="3399966"/>
              <a:ext cx="1894947" cy="30516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 flipV="1">
              <a:off x="3549258" y="3225059"/>
              <a:ext cx="2928503" cy="1749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535343" y="3399966"/>
              <a:ext cx="2942417" cy="973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 flipV="1">
              <a:off x="4574939" y="2510268"/>
              <a:ext cx="1902822" cy="889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946733" y="321042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1972414" y="2510268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2016115" y="3700327"/>
              <a:ext cx="25421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/>
          </p:nvGrpSpPr>
          <p:grpSpPr>
            <a:xfrm>
              <a:off x="3441120" y="2627723"/>
              <a:ext cx="1240738" cy="1652083"/>
              <a:chOff x="3405554" y="2204138"/>
              <a:chExt cx="1240738" cy="165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矩形 58"/>
                  <p:cNvSpPr/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矩形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矩形 59"/>
                  <p:cNvSpPr/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矩形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矩形 60"/>
                  <p:cNvSpPr/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矩形 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矩形 61"/>
                  <p:cNvSpPr/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矩形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3" name="右箭头 62"/>
          <p:cNvSpPr/>
          <p:nvPr/>
        </p:nvSpPr>
        <p:spPr>
          <a:xfrm>
            <a:off x="3075497" y="2963307"/>
            <a:ext cx="474580" cy="39346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1856249" y="3780178"/>
            <a:ext cx="1339705" cy="108858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3796258" y="3906635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258" y="3906635"/>
                <a:ext cx="431537" cy="36716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4100026" y="3728465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26" y="3728465"/>
                <a:ext cx="431537" cy="36716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4402625" y="3554194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25" y="3554194"/>
                <a:ext cx="431537" cy="36716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3796258" y="4202144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258" y="4202144"/>
                <a:ext cx="431537" cy="367168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4100026" y="4028171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26" y="4028171"/>
                <a:ext cx="431537" cy="367168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4402625" y="3856753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25" y="3856753"/>
                <a:ext cx="431537" cy="367168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3796258" y="4504462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258" y="4504462"/>
                <a:ext cx="431537" cy="36716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4100026" y="4333044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26" y="4333044"/>
                <a:ext cx="431537" cy="36716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4402625" y="4161626"/>
                <a:ext cx="431537" cy="367168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25" y="4161626"/>
                <a:ext cx="431537" cy="367168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6972889" y="3907123"/>
                <a:ext cx="431537" cy="3671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80000"/>
                </a:schemeClr>
              </a:solidFill>
              <a:ln>
                <a:solidFill>
                  <a:schemeClr val="accent5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889" y="3907123"/>
                <a:ext cx="431537" cy="367168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7276657" y="3728680"/>
                <a:ext cx="431537" cy="3671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80000"/>
                </a:schemeClr>
              </a:solidFill>
              <a:ln>
                <a:solidFill>
                  <a:schemeClr val="accent5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57" y="3728680"/>
                <a:ext cx="431537" cy="367168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6972889" y="4202632"/>
                <a:ext cx="431537" cy="3671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80000"/>
                </a:schemeClr>
              </a:solidFill>
              <a:ln>
                <a:solidFill>
                  <a:schemeClr val="accent5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889" y="4202632"/>
                <a:ext cx="431537" cy="367168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7275488" y="4028171"/>
                <a:ext cx="431537" cy="3671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80000"/>
                </a:schemeClr>
              </a:solidFill>
              <a:ln>
                <a:solidFill>
                  <a:schemeClr val="accent5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88" y="4028171"/>
                <a:ext cx="431537" cy="367168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组合 77"/>
          <p:cNvGrpSpPr/>
          <p:nvPr/>
        </p:nvGrpSpPr>
        <p:grpSpPr>
          <a:xfrm>
            <a:off x="3857586" y="3676922"/>
            <a:ext cx="3319503" cy="950198"/>
            <a:chOff x="946733" y="2510268"/>
            <a:chExt cx="5538438" cy="1863293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4582814" y="3347722"/>
              <a:ext cx="1902356" cy="35740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 flipV="1">
              <a:off x="3549258" y="3225059"/>
              <a:ext cx="2935912" cy="1226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3535343" y="3347722"/>
              <a:ext cx="2949827" cy="1025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 flipV="1">
              <a:off x="4574939" y="2510268"/>
              <a:ext cx="1910232" cy="8374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946733" y="321042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1972414" y="2510268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2016115" y="3700327"/>
              <a:ext cx="254212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组合 86"/>
            <p:cNvGrpSpPr/>
            <p:nvPr/>
          </p:nvGrpSpPr>
          <p:grpSpPr>
            <a:xfrm>
              <a:off x="3441120" y="2627723"/>
              <a:ext cx="1240738" cy="1652083"/>
              <a:chOff x="3405554" y="2204138"/>
              <a:chExt cx="1240738" cy="165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矩形 87"/>
                  <p:cNvSpPr/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矩形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2556743"/>
                    <a:ext cx="720000" cy="720000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矩形 88"/>
                  <p:cNvSpPr/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矩形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204138"/>
                    <a:ext cx="720000" cy="719999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/>
                  <p:cNvSpPr/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矩形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554" y="3136221"/>
                    <a:ext cx="720000" cy="720000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/>
                  <p:cNvSpPr/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矩形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292" y="2795552"/>
                    <a:ext cx="720000" cy="719999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2" name="右箭头 91"/>
          <p:cNvSpPr/>
          <p:nvPr/>
        </p:nvSpPr>
        <p:spPr>
          <a:xfrm>
            <a:off x="3116300" y="4175099"/>
            <a:ext cx="474580" cy="39346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左大括号 92"/>
          <p:cNvSpPr/>
          <p:nvPr/>
        </p:nvSpPr>
        <p:spPr>
          <a:xfrm flipH="1">
            <a:off x="7871671" y="1542826"/>
            <a:ext cx="522514" cy="2485345"/>
          </a:xfrm>
          <a:prstGeom prst="leftBrace">
            <a:avLst>
              <a:gd name="adj1" fmla="val 3787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8182978" y="24018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Sum</a:t>
            </a:r>
            <a:endParaRPr lang="zh-CN" altLang="en-US" dirty="0"/>
          </a:p>
        </p:txBody>
      </p:sp>
      <p:grpSp>
        <p:nvGrpSpPr>
          <p:cNvPr id="95" name="组合 94"/>
          <p:cNvGrpSpPr/>
          <p:nvPr/>
        </p:nvGrpSpPr>
        <p:grpSpPr>
          <a:xfrm>
            <a:off x="8705492" y="2318917"/>
            <a:ext cx="735305" cy="841120"/>
            <a:chOff x="6912632" y="3244029"/>
            <a:chExt cx="735305" cy="841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/>
                <p:cNvSpPr/>
                <p:nvPr/>
              </p:nvSpPr>
              <p:spPr>
                <a:xfrm>
                  <a:off x="6912632" y="3422472"/>
                  <a:ext cx="431537" cy="367168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矩形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632" y="3422472"/>
                  <a:ext cx="431537" cy="367168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/>
                <p:cNvSpPr/>
                <p:nvPr/>
              </p:nvSpPr>
              <p:spPr>
                <a:xfrm>
                  <a:off x="7216400" y="3244029"/>
                  <a:ext cx="431537" cy="367168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矩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6400" y="3244029"/>
                  <a:ext cx="431537" cy="367168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/>
                <p:cNvSpPr/>
                <p:nvPr/>
              </p:nvSpPr>
              <p:spPr>
                <a:xfrm>
                  <a:off x="6912632" y="3717981"/>
                  <a:ext cx="431537" cy="367168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矩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632" y="3717981"/>
                  <a:ext cx="431537" cy="367168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/>
                <p:cNvSpPr/>
                <p:nvPr/>
              </p:nvSpPr>
              <p:spPr>
                <a:xfrm>
                  <a:off x="7215231" y="3543520"/>
                  <a:ext cx="431537" cy="367168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矩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231" y="3543520"/>
                  <a:ext cx="431537" cy="367168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0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1874183" y="5355245"/>
            <a:ext cx="1339705" cy="1088589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立方体 171"/>
          <p:cNvSpPr/>
          <p:nvPr/>
        </p:nvSpPr>
        <p:spPr>
          <a:xfrm>
            <a:off x="3897967" y="6044737"/>
            <a:ext cx="360089" cy="707406"/>
          </a:xfrm>
          <a:prstGeom prst="cube">
            <a:avLst>
              <a:gd name="adj" fmla="val 75550"/>
            </a:avLst>
          </a:prstGeom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立方体 174"/>
          <p:cNvSpPr/>
          <p:nvPr/>
        </p:nvSpPr>
        <p:spPr>
          <a:xfrm>
            <a:off x="4399667" y="5440889"/>
            <a:ext cx="360089" cy="707406"/>
          </a:xfrm>
          <a:prstGeom prst="cube">
            <a:avLst>
              <a:gd name="adj" fmla="val 75550"/>
            </a:avLst>
          </a:prstGeom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立方体 175"/>
          <p:cNvSpPr/>
          <p:nvPr/>
        </p:nvSpPr>
        <p:spPr>
          <a:xfrm>
            <a:off x="4153815" y="5576428"/>
            <a:ext cx="360089" cy="707406"/>
          </a:xfrm>
          <a:prstGeom prst="cube">
            <a:avLst>
              <a:gd name="adj" fmla="val 75550"/>
            </a:avLst>
          </a:prstGeom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立方体 176"/>
          <p:cNvSpPr/>
          <p:nvPr/>
        </p:nvSpPr>
        <p:spPr>
          <a:xfrm>
            <a:off x="3897967" y="5715003"/>
            <a:ext cx="360089" cy="707406"/>
          </a:xfrm>
          <a:prstGeom prst="cube">
            <a:avLst>
              <a:gd name="adj" fmla="val 75550"/>
            </a:avLst>
          </a:prstGeom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立方体 177"/>
          <p:cNvSpPr/>
          <p:nvPr/>
        </p:nvSpPr>
        <p:spPr>
          <a:xfrm>
            <a:off x="4399667" y="5110679"/>
            <a:ext cx="360089" cy="707406"/>
          </a:xfrm>
          <a:prstGeom prst="cube">
            <a:avLst>
              <a:gd name="adj" fmla="val 75550"/>
            </a:avLst>
          </a:prstGeom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立方体 178"/>
          <p:cNvSpPr/>
          <p:nvPr/>
        </p:nvSpPr>
        <p:spPr>
          <a:xfrm>
            <a:off x="4153815" y="5246218"/>
            <a:ext cx="360089" cy="707406"/>
          </a:xfrm>
          <a:prstGeom prst="cube">
            <a:avLst>
              <a:gd name="adj" fmla="val 75550"/>
            </a:avLst>
          </a:prstGeom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立方体 179"/>
          <p:cNvSpPr/>
          <p:nvPr/>
        </p:nvSpPr>
        <p:spPr>
          <a:xfrm>
            <a:off x="3897967" y="5384793"/>
            <a:ext cx="360089" cy="707406"/>
          </a:xfrm>
          <a:prstGeom prst="cube">
            <a:avLst>
              <a:gd name="adj" fmla="val 75550"/>
            </a:avLst>
          </a:prstGeom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2" name="组合 191"/>
          <p:cNvGrpSpPr/>
          <p:nvPr/>
        </p:nvGrpSpPr>
        <p:grpSpPr>
          <a:xfrm>
            <a:off x="7397623" y="5249958"/>
            <a:ext cx="735305" cy="841120"/>
            <a:chOff x="6912632" y="3244029"/>
            <a:chExt cx="735305" cy="841120"/>
          </a:xfrm>
        </p:grpSpPr>
        <p:sp>
          <p:nvSpPr>
            <p:cNvPr id="193" name="矩形 192"/>
            <p:cNvSpPr/>
            <p:nvPr/>
          </p:nvSpPr>
          <p:spPr>
            <a:xfrm>
              <a:off x="6912632" y="3422472"/>
              <a:ext cx="431537" cy="36716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矩形 193"/>
            <p:cNvSpPr/>
            <p:nvPr/>
          </p:nvSpPr>
          <p:spPr>
            <a:xfrm>
              <a:off x="7216400" y="3244029"/>
              <a:ext cx="431537" cy="36716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6912632" y="3717981"/>
              <a:ext cx="431537" cy="36716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6" name="矩形 195"/>
            <p:cNvSpPr/>
            <p:nvPr/>
          </p:nvSpPr>
          <p:spPr>
            <a:xfrm>
              <a:off x="7215231" y="3543520"/>
              <a:ext cx="431537" cy="36716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9" name="文本框 198"/>
          <p:cNvSpPr txBox="1"/>
          <p:nvPr/>
        </p:nvSpPr>
        <p:spPr>
          <a:xfrm>
            <a:off x="126589" y="3150941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Channel-wise version</a:t>
            </a:r>
            <a:endParaRPr lang="zh-CN" altLang="en-US" sz="1400" dirty="0"/>
          </a:p>
        </p:txBody>
      </p:sp>
      <p:sp>
        <p:nvSpPr>
          <p:cNvPr id="200" name="文本框 199"/>
          <p:cNvSpPr txBox="1"/>
          <p:nvPr/>
        </p:nvSpPr>
        <p:spPr>
          <a:xfrm>
            <a:off x="234318" y="5953369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Stacked version</a:t>
            </a:r>
            <a:endParaRPr lang="zh-CN" altLang="en-US" sz="1400" dirty="0"/>
          </a:p>
        </p:txBody>
      </p:sp>
      <p:sp>
        <p:nvSpPr>
          <p:cNvPr id="201" name="右箭头 200"/>
          <p:cNvSpPr/>
          <p:nvPr/>
        </p:nvSpPr>
        <p:spPr>
          <a:xfrm>
            <a:off x="3116300" y="5845079"/>
            <a:ext cx="474580" cy="39346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4" name="组合 223"/>
          <p:cNvGrpSpPr/>
          <p:nvPr/>
        </p:nvGrpSpPr>
        <p:grpSpPr>
          <a:xfrm>
            <a:off x="3971223" y="5244277"/>
            <a:ext cx="3636077" cy="1176191"/>
            <a:chOff x="3971223" y="5244277"/>
            <a:chExt cx="3636077" cy="1176191"/>
          </a:xfrm>
        </p:grpSpPr>
        <p:grpSp>
          <p:nvGrpSpPr>
            <p:cNvPr id="186" name="组合 185"/>
            <p:cNvGrpSpPr/>
            <p:nvPr/>
          </p:nvGrpSpPr>
          <p:grpSpPr>
            <a:xfrm>
              <a:off x="5752165" y="5244277"/>
              <a:ext cx="615937" cy="1176191"/>
              <a:chOff x="4834821" y="5257189"/>
              <a:chExt cx="615937" cy="1176191"/>
            </a:xfrm>
          </p:grpSpPr>
          <p:sp>
            <p:nvSpPr>
              <p:cNvPr id="181" name="立方体 180"/>
              <p:cNvSpPr/>
              <p:nvPr/>
            </p:nvSpPr>
            <p:spPr>
              <a:xfrm>
                <a:off x="5090669" y="5587399"/>
                <a:ext cx="360089" cy="707406"/>
              </a:xfrm>
              <a:prstGeom prst="cube">
                <a:avLst>
                  <a:gd name="adj" fmla="val 75550"/>
                </a:avLst>
              </a:prstGeom>
              <a:solidFill>
                <a:srgbClr val="858585">
                  <a:alpha val="80000"/>
                </a:srgbClr>
              </a:solidFill>
              <a:ln>
                <a:solidFill>
                  <a:srgbClr val="787878"/>
                </a:solidFill>
              </a:ln>
              <a:scene3d>
                <a:camera prst="orthographicFront">
                  <a:rot lat="19199996" lon="20099971" rev="0"/>
                </a:camera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立方体 181"/>
              <p:cNvSpPr/>
              <p:nvPr/>
            </p:nvSpPr>
            <p:spPr>
              <a:xfrm>
                <a:off x="4834821" y="5725974"/>
                <a:ext cx="360089" cy="707406"/>
              </a:xfrm>
              <a:prstGeom prst="cube">
                <a:avLst>
                  <a:gd name="adj" fmla="val 75550"/>
                </a:avLst>
              </a:prstGeom>
              <a:solidFill>
                <a:srgbClr val="858585">
                  <a:alpha val="80000"/>
                </a:srgbClr>
              </a:solidFill>
              <a:ln>
                <a:solidFill>
                  <a:srgbClr val="787878"/>
                </a:solidFill>
              </a:ln>
              <a:scene3d>
                <a:camera prst="orthographicFront">
                  <a:rot lat="19199996" lon="20099971" rev="0"/>
                </a:camera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立方体 182"/>
              <p:cNvSpPr/>
              <p:nvPr/>
            </p:nvSpPr>
            <p:spPr>
              <a:xfrm>
                <a:off x="5090669" y="5257189"/>
                <a:ext cx="360089" cy="707406"/>
              </a:xfrm>
              <a:prstGeom prst="cube">
                <a:avLst>
                  <a:gd name="adj" fmla="val 75550"/>
                </a:avLst>
              </a:prstGeom>
              <a:solidFill>
                <a:srgbClr val="858585">
                  <a:alpha val="80000"/>
                </a:srgbClr>
              </a:solidFill>
              <a:ln>
                <a:solidFill>
                  <a:srgbClr val="787878"/>
                </a:solidFill>
              </a:ln>
              <a:scene3d>
                <a:camera prst="orthographicFront">
                  <a:rot lat="19199996" lon="20099971" rev="0"/>
                </a:camera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立方体 183"/>
              <p:cNvSpPr/>
              <p:nvPr/>
            </p:nvSpPr>
            <p:spPr>
              <a:xfrm>
                <a:off x="4834821" y="5395764"/>
                <a:ext cx="360089" cy="707406"/>
              </a:xfrm>
              <a:prstGeom prst="cube">
                <a:avLst>
                  <a:gd name="adj" fmla="val 75550"/>
                </a:avLst>
              </a:prstGeom>
              <a:solidFill>
                <a:srgbClr val="858585">
                  <a:alpha val="80000"/>
                </a:srgbClr>
              </a:solidFill>
              <a:ln>
                <a:solidFill>
                  <a:srgbClr val="787878"/>
                </a:solidFill>
              </a:ln>
              <a:scene3d>
                <a:camera prst="orthographicFront">
                  <a:rot lat="19199996" lon="20099971" rev="0"/>
                </a:camera>
                <a:lightRig rig="threePt" dir="t"/>
              </a:scene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06" name="直接连接符 205"/>
            <p:cNvCxnSpPr>
              <a:endCxn id="184" idx="1"/>
            </p:cNvCxnSpPr>
            <p:nvPr/>
          </p:nvCxnSpPr>
          <p:spPr>
            <a:xfrm>
              <a:off x="3990073" y="5647364"/>
              <a:ext cx="1806113" cy="75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flipV="1">
              <a:off x="4472335" y="5366342"/>
              <a:ext cx="1854198" cy="1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 flipV="1">
              <a:off x="3971223" y="6300154"/>
              <a:ext cx="1854198" cy="1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 flipV="1">
              <a:off x="4472335" y="6046530"/>
              <a:ext cx="1854198" cy="194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V="1">
              <a:off x="5844855" y="5640543"/>
              <a:ext cx="1762445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>
              <a:off x="6345055" y="5383866"/>
              <a:ext cx="1262245" cy="256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 flipV="1">
              <a:off x="5844619" y="5640543"/>
              <a:ext cx="1762681" cy="665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 flipV="1">
              <a:off x="6363093" y="5640543"/>
              <a:ext cx="1244207" cy="40204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文本框 225"/>
          <p:cNvSpPr txBox="1"/>
          <p:nvPr/>
        </p:nvSpPr>
        <p:spPr>
          <a:xfrm>
            <a:off x="8783742" y="5440889"/>
            <a:ext cx="306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How to get the output with multiple channels?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3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17</a:t>
            </a:fld>
            <a:endParaRPr lang="zh-CN" altLang="zh-CN"/>
          </a:p>
        </p:txBody>
      </p:sp>
      <p:grpSp>
        <p:nvGrpSpPr>
          <p:cNvPr id="45" name="组合 44"/>
          <p:cNvGrpSpPr/>
          <p:nvPr/>
        </p:nvGrpSpPr>
        <p:grpSpPr>
          <a:xfrm>
            <a:off x="1503327" y="3366763"/>
            <a:ext cx="861789" cy="1641464"/>
            <a:chOff x="838200" y="2930233"/>
            <a:chExt cx="861789" cy="1641464"/>
          </a:xfrm>
        </p:grpSpPr>
        <p:sp>
          <p:nvSpPr>
            <p:cNvPr id="5" name="立方体 4"/>
            <p:cNvSpPr/>
            <p:nvPr/>
          </p:nvSpPr>
          <p:spPr>
            <a:xfrm>
              <a:off x="1339900" y="3590177"/>
              <a:ext cx="360089" cy="707406"/>
            </a:xfrm>
            <a:prstGeom prst="cube">
              <a:avLst>
                <a:gd name="adj" fmla="val 75550"/>
              </a:avLst>
            </a:prstGeom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/>
            <p:cNvSpPr/>
            <p:nvPr/>
          </p:nvSpPr>
          <p:spPr>
            <a:xfrm>
              <a:off x="1094048" y="3725716"/>
              <a:ext cx="360089" cy="707406"/>
            </a:xfrm>
            <a:prstGeom prst="cube">
              <a:avLst>
                <a:gd name="adj" fmla="val 75550"/>
              </a:avLst>
            </a:prstGeom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/>
            <p:cNvSpPr/>
            <p:nvPr/>
          </p:nvSpPr>
          <p:spPr>
            <a:xfrm>
              <a:off x="838200" y="3864291"/>
              <a:ext cx="360089" cy="707406"/>
            </a:xfrm>
            <a:prstGeom prst="cube">
              <a:avLst>
                <a:gd name="adj" fmla="val 75550"/>
              </a:avLst>
            </a:prstGeom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1339900" y="3260443"/>
              <a:ext cx="360089" cy="707406"/>
            </a:xfrm>
            <a:prstGeom prst="cube">
              <a:avLst>
                <a:gd name="adj" fmla="val 75550"/>
              </a:avLst>
            </a:prstGeom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1094048" y="3395982"/>
              <a:ext cx="360089" cy="707406"/>
            </a:xfrm>
            <a:prstGeom prst="cube">
              <a:avLst>
                <a:gd name="adj" fmla="val 75550"/>
              </a:avLst>
            </a:prstGeom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838200" y="3534557"/>
              <a:ext cx="360089" cy="707406"/>
            </a:xfrm>
            <a:prstGeom prst="cube">
              <a:avLst>
                <a:gd name="adj" fmla="val 75550"/>
              </a:avLst>
            </a:prstGeom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1339900" y="2930233"/>
              <a:ext cx="360089" cy="707406"/>
            </a:xfrm>
            <a:prstGeom prst="cube">
              <a:avLst>
                <a:gd name="adj" fmla="val 75550"/>
              </a:avLst>
            </a:prstGeom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1094048" y="3065772"/>
              <a:ext cx="360089" cy="707406"/>
            </a:xfrm>
            <a:prstGeom prst="cube">
              <a:avLst>
                <a:gd name="adj" fmla="val 75550"/>
              </a:avLst>
            </a:prstGeom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838200" y="3204347"/>
              <a:ext cx="360089" cy="707406"/>
            </a:xfrm>
            <a:prstGeom prst="cube">
              <a:avLst>
                <a:gd name="adj" fmla="val 75550"/>
              </a:avLst>
            </a:prstGeom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620334" y="1784645"/>
            <a:ext cx="735305" cy="841120"/>
            <a:chOff x="6912632" y="3244029"/>
            <a:chExt cx="735305" cy="841120"/>
          </a:xfrm>
        </p:grpSpPr>
        <p:sp>
          <p:nvSpPr>
            <p:cNvPr id="15" name="矩形 14"/>
            <p:cNvSpPr/>
            <p:nvPr/>
          </p:nvSpPr>
          <p:spPr>
            <a:xfrm>
              <a:off x="6912632" y="3422472"/>
              <a:ext cx="431537" cy="36716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216400" y="3244029"/>
              <a:ext cx="431537" cy="36716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912632" y="3717981"/>
              <a:ext cx="431537" cy="36716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215231" y="3543520"/>
              <a:ext cx="431537" cy="36716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809868" y="1815075"/>
            <a:ext cx="615937" cy="1176191"/>
            <a:chOff x="4834821" y="5257189"/>
            <a:chExt cx="615937" cy="1176191"/>
          </a:xfrm>
          <a:solidFill>
            <a:schemeClr val="accent3">
              <a:lumMod val="75000"/>
            </a:schemeClr>
          </a:solidFill>
        </p:grpSpPr>
        <p:sp>
          <p:nvSpPr>
            <p:cNvPr id="29" name="立方体 28"/>
            <p:cNvSpPr/>
            <p:nvPr/>
          </p:nvSpPr>
          <p:spPr>
            <a:xfrm>
              <a:off x="5090669" y="5587399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rgbClr val="787878"/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立方体 29"/>
            <p:cNvSpPr/>
            <p:nvPr/>
          </p:nvSpPr>
          <p:spPr>
            <a:xfrm>
              <a:off x="4834821" y="5725974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rgbClr val="787878"/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立方体 30"/>
            <p:cNvSpPr/>
            <p:nvPr/>
          </p:nvSpPr>
          <p:spPr>
            <a:xfrm>
              <a:off x="5090669" y="5257189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rgbClr val="787878"/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立方体 31"/>
            <p:cNvSpPr/>
            <p:nvPr/>
          </p:nvSpPr>
          <p:spPr>
            <a:xfrm>
              <a:off x="4834821" y="5395764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rgbClr val="787878"/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809868" y="3366763"/>
            <a:ext cx="615937" cy="1176191"/>
            <a:chOff x="4834821" y="5257189"/>
            <a:chExt cx="615937" cy="1176191"/>
          </a:xfrm>
          <a:solidFill>
            <a:schemeClr val="bg2">
              <a:lumMod val="90000"/>
            </a:schemeClr>
          </a:solidFill>
        </p:grpSpPr>
        <p:sp>
          <p:nvSpPr>
            <p:cNvPr id="35" name="立方体 34"/>
            <p:cNvSpPr/>
            <p:nvPr/>
          </p:nvSpPr>
          <p:spPr>
            <a:xfrm>
              <a:off x="5090669" y="5587399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立方体 35"/>
            <p:cNvSpPr/>
            <p:nvPr/>
          </p:nvSpPr>
          <p:spPr>
            <a:xfrm>
              <a:off x="4834821" y="5725974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立方体 36"/>
            <p:cNvSpPr/>
            <p:nvPr/>
          </p:nvSpPr>
          <p:spPr>
            <a:xfrm>
              <a:off x="5090669" y="5257189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立方体 37"/>
            <p:cNvSpPr/>
            <p:nvPr/>
          </p:nvSpPr>
          <p:spPr>
            <a:xfrm>
              <a:off x="4834821" y="5395764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809868" y="5008874"/>
            <a:ext cx="615937" cy="1176191"/>
            <a:chOff x="4834821" y="5257189"/>
            <a:chExt cx="615937" cy="1176191"/>
          </a:xfrm>
          <a:solidFill>
            <a:schemeClr val="bg2">
              <a:lumMod val="75000"/>
            </a:schemeClr>
          </a:solidFill>
        </p:grpSpPr>
        <p:sp>
          <p:nvSpPr>
            <p:cNvPr id="40" name="立方体 39"/>
            <p:cNvSpPr/>
            <p:nvPr/>
          </p:nvSpPr>
          <p:spPr>
            <a:xfrm>
              <a:off x="5090669" y="5587399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立方体 40"/>
            <p:cNvSpPr/>
            <p:nvPr/>
          </p:nvSpPr>
          <p:spPr>
            <a:xfrm>
              <a:off x="4834821" y="5725974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立方体 41"/>
            <p:cNvSpPr/>
            <p:nvPr/>
          </p:nvSpPr>
          <p:spPr>
            <a:xfrm>
              <a:off x="5090669" y="5257189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立方体 42"/>
            <p:cNvSpPr/>
            <p:nvPr/>
          </p:nvSpPr>
          <p:spPr>
            <a:xfrm>
              <a:off x="4834821" y="5395764"/>
              <a:ext cx="360089" cy="707406"/>
            </a:xfrm>
            <a:prstGeom prst="cube">
              <a:avLst>
                <a:gd name="adj" fmla="val 75550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  <a:scene3d>
              <a:camera prst="orthographicFront">
                <a:rot lat="19199996" lon="20099971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948862" y="4728466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  <p:grpSp>
        <p:nvGrpSpPr>
          <p:cNvPr id="50" name="组合 49"/>
          <p:cNvGrpSpPr/>
          <p:nvPr/>
        </p:nvGrpSpPr>
        <p:grpSpPr>
          <a:xfrm>
            <a:off x="5620334" y="3374039"/>
            <a:ext cx="735305" cy="841120"/>
            <a:chOff x="6912632" y="3244029"/>
            <a:chExt cx="735305" cy="8411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1" name="矩形 50"/>
            <p:cNvSpPr/>
            <p:nvPr/>
          </p:nvSpPr>
          <p:spPr>
            <a:xfrm>
              <a:off x="6912632" y="3422472"/>
              <a:ext cx="431537" cy="367168"/>
            </a:xfrm>
            <a:prstGeom prst="rect">
              <a:avLst/>
            </a:prstGeom>
            <a:grpFill/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216400" y="3244029"/>
              <a:ext cx="431537" cy="367168"/>
            </a:xfrm>
            <a:prstGeom prst="rect">
              <a:avLst/>
            </a:prstGeom>
            <a:grpFill/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912632" y="3717981"/>
              <a:ext cx="431537" cy="367168"/>
            </a:xfrm>
            <a:prstGeom prst="rect">
              <a:avLst/>
            </a:prstGeom>
            <a:grpFill/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215231" y="3543520"/>
              <a:ext cx="431537" cy="367168"/>
            </a:xfrm>
            <a:prstGeom prst="rect">
              <a:avLst/>
            </a:prstGeom>
            <a:grpFill/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620334" y="5016150"/>
            <a:ext cx="735305" cy="841120"/>
            <a:chOff x="6912632" y="3244029"/>
            <a:chExt cx="735305" cy="84112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6" name="矩形 55"/>
            <p:cNvSpPr/>
            <p:nvPr/>
          </p:nvSpPr>
          <p:spPr>
            <a:xfrm>
              <a:off x="6912632" y="3422472"/>
              <a:ext cx="431537" cy="36716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216400" y="3244029"/>
              <a:ext cx="431537" cy="36716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12632" y="3717981"/>
              <a:ext cx="431537" cy="36716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215231" y="3543520"/>
              <a:ext cx="431537" cy="367168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65" name="直接箭头连接符 64"/>
          <p:cNvCxnSpPr/>
          <p:nvPr/>
        </p:nvCxnSpPr>
        <p:spPr>
          <a:xfrm flipV="1">
            <a:off x="2526710" y="2637564"/>
            <a:ext cx="1037306" cy="739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2496100" y="4017988"/>
            <a:ext cx="115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>
            <a:off x="2601167" y="4875093"/>
            <a:ext cx="891832" cy="63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>
            <a:off x="4623768" y="2332572"/>
            <a:ext cx="820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4623767" y="3948866"/>
            <a:ext cx="8017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4623766" y="5601410"/>
            <a:ext cx="78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左大括号 78"/>
          <p:cNvSpPr/>
          <p:nvPr/>
        </p:nvSpPr>
        <p:spPr>
          <a:xfrm flipH="1">
            <a:off x="6675561" y="1740166"/>
            <a:ext cx="396503" cy="4198722"/>
          </a:xfrm>
          <a:prstGeom prst="leftBrace">
            <a:avLst>
              <a:gd name="adj1" fmla="val 4036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7125254" y="29622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Stack</a:t>
            </a:r>
            <a:endParaRPr lang="zh-CN" altLang="en-US" dirty="0"/>
          </a:p>
        </p:txBody>
      </p:sp>
      <p:sp>
        <p:nvSpPr>
          <p:cNvPr id="82" name="立方体 81"/>
          <p:cNvSpPr/>
          <p:nvPr/>
        </p:nvSpPr>
        <p:spPr>
          <a:xfrm>
            <a:off x="7515709" y="3550146"/>
            <a:ext cx="360089" cy="707406"/>
          </a:xfrm>
          <a:prstGeom prst="cube">
            <a:avLst>
              <a:gd name="adj" fmla="val 75550"/>
            </a:avLst>
          </a:prstGeom>
          <a:solidFill>
            <a:srgbClr val="FFD810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立方体 82"/>
          <p:cNvSpPr/>
          <p:nvPr/>
        </p:nvSpPr>
        <p:spPr>
          <a:xfrm>
            <a:off x="7259861" y="3688721"/>
            <a:ext cx="360089" cy="707406"/>
          </a:xfrm>
          <a:prstGeom prst="cube">
            <a:avLst>
              <a:gd name="adj" fmla="val 75550"/>
            </a:avLst>
          </a:prstGeom>
          <a:solidFill>
            <a:srgbClr val="FFD810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立方体 83"/>
          <p:cNvSpPr/>
          <p:nvPr/>
        </p:nvSpPr>
        <p:spPr>
          <a:xfrm>
            <a:off x="7515709" y="3219936"/>
            <a:ext cx="360089" cy="707406"/>
          </a:xfrm>
          <a:prstGeom prst="cube">
            <a:avLst>
              <a:gd name="adj" fmla="val 75550"/>
            </a:avLst>
          </a:prstGeom>
          <a:solidFill>
            <a:srgbClr val="FFD810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立方体 84"/>
          <p:cNvSpPr/>
          <p:nvPr/>
        </p:nvSpPr>
        <p:spPr>
          <a:xfrm>
            <a:off x="7259861" y="3358511"/>
            <a:ext cx="360089" cy="707406"/>
          </a:xfrm>
          <a:prstGeom prst="cube">
            <a:avLst>
              <a:gd name="adj" fmla="val 75550"/>
            </a:avLst>
          </a:prstGeom>
          <a:solidFill>
            <a:srgbClr val="FFD810"/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>
              <a:rot lat="19199996" lon="20099971" rev="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 rot="19442838">
            <a:off x="2203840" y="26203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Convolution</a:t>
            </a:r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2398581" y="36593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Convolution</a:t>
            </a:r>
            <a:endParaRPr lang="zh-CN" altLang="en-US" dirty="0"/>
          </a:p>
        </p:txBody>
      </p:sp>
      <p:sp>
        <p:nvSpPr>
          <p:cNvPr id="117" name="文本框 116"/>
          <p:cNvSpPr txBox="1"/>
          <p:nvPr/>
        </p:nvSpPr>
        <p:spPr>
          <a:xfrm rot="2155040">
            <a:off x="2424747" y="47816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Convolution</a:t>
            </a:r>
            <a:endParaRPr lang="zh-CN" altLang="en-US" dirty="0"/>
          </a:p>
        </p:txBody>
      </p:sp>
      <p:sp>
        <p:nvSpPr>
          <p:cNvPr id="118" name="文本框 117"/>
          <p:cNvSpPr txBox="1"/>
          <p:nvPr/>
        </p:nvSpPr>
        <p:spPr>
          <a:xfrm>
            <a:off x="8966977" y="2888186"/>
            <a:ext cx="31712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Step 1: Use multiple kernels to convolve the input.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Step 2: Stack the output of each convolution. The number of kernels is equal to the output channel.</a:t>
            </a:r>
            <a:endParaRPr lang="zh-CN" altLang="en-US" dirty="0"/>
          </a:p>
        </p:txBody>
      </p:sp>
      <p:sp>
        <p:nvSpPr>
          <p:cNvPr id="119" name="文本框 118"/>
          <p:cNvSpPr txBox="1"/>
          <p:nvPr/>
        </p:nvSpPr>
        <p:spPr>
          <a:xfrm>
            <a:off x="1204735" y="5024023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Input image</a:t>
            </a:r>
            <a:endParaRPr lang="zh-CN" altLang="en-US" sz="1600" dirty="0"/>
          </a:p>
        </p:txBody>
      </p:sp>
      <p:sp>
        <p:nvSpPr>
          <p:cNvPr id="120" name="文本框 119"/>
          <p:cNvSpPr txBox="1"/>
          <p:nvPr/>
        </p:nvSpPr>
        <p:spPr>
          <a:xfrm>
            <a:off x="3759853" y="285871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Kernel </a:t>
            </a:r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737409" y="4375257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Kernel </a:t>
            </a:r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737409" y="606884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Kernel </a:t>
            </a:r>
            <a:r>
              <a:rPr lang="en-US" altLang="zh-CN" sz="1600" dirty="0" smtClean="0">
                <a:solidFill>
                  <a:srgbClr val="FF0000"/>
                </a:solidFill>
              </a:rPr>
              <a:t>K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856169" y="4571102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Output new image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7072064" y="4200970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K </a:t>
            </a:r>
            <a:r>
              <a:rPr lang="en-US" altLang="zh-CN" dirty="0" smtClean="0"/>
              <a:t>channels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02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18</a:t>
            </a:fld>
            <a:endParaRPr lang="zh-CN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7292689" y="2946222"/>
            <a:ext cx="4781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 notational simplicity, we will use the input with a single channel to demonstrate the components of CNNs.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2270847" y="4928948"/>
                <a:ext cx="3289555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847" y="4928948"/>
                <a:ext cx="3289555" cy="8102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205190" y="2972530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190" y="2972530"/>
                <a:ext cx="432948" cy="4216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516503" y="278737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503" y="2787379"/>
                <a:ext cx="432948" cy="4216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205190" y="3311854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190" y="3311854"/>
                <a:ext cx="432948" cy="421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515331" y="3131277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331" y="3131277"/>
                <a:ext cx="432948" cy="421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5825885" y="2605366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885" y="2605366"/>
                <a:ext cx="432948" cy="421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825884" y="2955588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884" y="2955588"/>
                <a:ext cx="432948" cy="421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205188" y="3656056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188" y="3656056"/>
                <a:ext cx="432948" cy="421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514158" y="3479790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158" y="3479790"/>
                <a:ext cx="432948" cy="421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5825882" y="330538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882" y="3305389"/>
                <a:ext cx="432948" cy="4216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组合 100"/>
          <p:cNvGrpSpPr/>
          <p:nvPr/>
        </p:nvGrpSpPr>
        <p:grpSpPr>
          <a:xfrm>
            <a:off x="1183512" y="2259853"/>
            <a:ext cx="1687893" cy="2518782"/>
            <a:chOff x="1183512" y="2259853"/>
            <a:chExt cx="1687893" cy="2518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1183512" y="296962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2969625"/>
                  <a:ext cx="432948" cy="4216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1497503" y="279244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2792445"/>
                  <a:ext cx="432948" cy="4216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1810984" y="261906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2619064"/>
                  <a:ext cx="432948" cy="42160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1183512" y="3308950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3308950"/>
                  <a:ext cx="432948" cy="42160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1497503" y="313658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136589"/>
                  <a:ext cx="432948" cy="42160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1810984" y="296648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2966484"/>
                  <a:ext cx="432948" cy="42160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1183512" y="365609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3656094"/>
                  <a:ext cx="432948" cy="42160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1497503" y="3486667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486667"/>
                  <a:ext cx="432948" cy="42160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1810984" y="3316561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3316561"/>
                  <a:ext cx="432948" cy="42160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2124721" y="2439857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721" y="2439857"/>
                  <a:ext cx="432948" cy="42160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2125326" y="279509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6" y="2795095"/>
                  <a:ext cx="432948" cy="42160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2125324" y="314227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4" y="3142274"/>
                  <a:ext cx="432948" cy="42160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1183512" y="4006412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4006412"/>
                  <a:ext cx="432948" cy="42160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1497503" y="383698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836985"/>
                  <a:ext cx="432948" cy="42160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1810984" y="366687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3666879"/>
                  <a:ext cx="432948" cy="42160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2125324" y="3492592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4" y="3492592"/>
                  <a:ext cx="432948" cy="42160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2438455" y="2259853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5" y="2259853"/>
                  <a:ext cx="432948" cy="42160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2438202" y="2618308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202" y="2618308"/>
                  <a:ext cx="432948" cy="42160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2438457" y="297228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7" y="2972284"/>
                  <a:ext cx="432948" cy="42160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2438457" y="3316560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7" y="3316560"/>
                  <a:ext cx="432948" cy="42160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1183512" y="4357026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4357026"/>
                  <a:ext cx="432948" cy="42160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1497503" y="418069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4180699"/>
                  <a:ext cx="432948" cy="42160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1813565" y="399968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565" y="3999685"/>
                  <a:ext cx="432948" cy="42160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2122503" y="3820241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03" y="3820241"/>
                  <a:ext cx="432948" cy="42160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2438455" y="3645528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5" y="3645528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组合 98"/>
          <p:cNvGrpSpPr/>
          <p:nvPr/>
        </p:nvGrpSpPr>
        <p:grpSpPr>
          <a:xfrm>
            <a:off x="1231174" y="2554162"/>
            <a:ext cx="4186646" cy="1575836"/>
            <a:chOff x="698358" y="2436185"/>
            <a:chExt cx="5035646" cy="1973041"/>
          </a:xfrm>
        </p:grpSpPr>
        <p:grpSp>
          <p:nvGrpSpPr>
            <p:cNvPr id="3" name="组合 2"/>
            <p:cNvGrpSpPr/>
            <p:nvPr/>
          </p:nvGrpSpPr>
          <p:grpSpPr>
            <a:xfrm>
              <a:off x="3423696" y="2521545"/>
              <a:ext cx="1270628" cy="1811418"/>
              <a:chOff x="4153360" y="2185520"/>
              <a:chExt cx="1270628" cy="1811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4153360" y="2612301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2612301"/>
                    <a:ext cx="520745" cy="52788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/>
                  <p:cNvSpPr/>
                  <p:nvPr/>
                </p:nvSpPr>
                <p:spPr>
                  <a:xfrm>
                    <a:off x="4526892" y="2396883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892" y="2396883"/>
                    <a:ext cx="520745" cy="527880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矩形 30"/>
                  <p:cNvSpPr/>
                  <p:nvPr/>
                </p:nvSpPr>
                <p:spPr>
                  <a:xfrm>
                    <a:off x="4153360" y="3037155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矩形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3037155"/>
                    <a:ext cx="520745" cy="52788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矩形 31"/>
                  <p:cNvSpPr/>
                  <p:nvPr/>
                </p:nvSpPr>
                <p:spPr>
                  <a:xfrm>
                    <a:off x="4528302" y="2821738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矩形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8302" y="2821738"/>
                    <a:ext cx="520745" cy="527880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矩形 44"/>
                  <p:cNvSpPr/>
                  <p:nvPr/>
                </p:nvSpPr>
                <p:spPr>
                  <a:xfrm>
                    <a:off x="4900424" y="2185520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矩形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0424" y="2185520"/>
                    <a:ext cx="520745" cy="527880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矩形 45"/>
                  <p:cNvSpPr/>
                  <p:nvPr/>
                </p:nvSpPr>
                <p:spPr>
                  <a:xfrm>
                    <a:off x="4903243" y="2605311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矩形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3243" y="2605311"/>
                    <a:ext cx="520745" cy="527880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/>
                  <p:cNvSpPr/>
                  <p:nvPr/>
                </p:nvSpPr>
                <p:spPr>
                  <a:xfrm>
                    <a:off x="4153360" y="3469058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矩形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3469058"/>
                    <a:ext cx="520745" cy="527880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矩形 49"/>
                  <p:cNvSpPr/>
                  <p:nvPr/>
                </p:nvSpPr>
                <p:spPr>
                  <a:xfrm>
                    <a:off x="4526892" y="3253640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矩形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892" y="3253640"/>
                    <a:ext cx="520745" cy="527880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矩形 50"/>
                  <p:cNvSpPr/>
                  <p:nvPr/>
                </p:nvSpPr>
                <p:spPr>
                  <a:xfrm>
                    <a:off x="4900424" y="3042277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矩形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0424" y="3042277"/>
                    <a:ext cx="520745" cy="527880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1" name="直接连接符 80"/>
            <p:cNvCxnSpPr/>
            <p:nvPr/>
          </p:nvCxnSpPr>
          <p:spPr>
            <a:xfrm flipH="1">
              <a:off x="711323" y="3117170"/>
              <a:ext cx="27875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1900173" y="2436185"/>
              <a:ext cx="27253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698358" y="4409226"/>
              <a:ext cx="28004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1825020" y="3747810"/>
              <a:ext cx="280049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 flipV="1">
              <a:off x="3498852" y="3117170"/>
              <a:ext cx="2235152" cy="148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 flipV="1">
              <a:off x="4601399" y="2436775"/>
              <a:ext cx="1132605" cy="8289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3498853" y="3265727"/>
              <a:ext cx="2235151" cy="1143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4625514" y="3265727"/>
              <a:ext cx="1108490" cy="48208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1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19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>
              <a:xfrm>
                <a:off x="4528296" y="292502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296" y="2925029"/>
                <a:ext cx="432948" cy="421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>
              <a:xfrm>
                <a:off x="4839609" y="2739878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09" y="2739878"/>
                <a:ext cx="432948" cy="4216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4528296" y="3264353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296" y="3264353"/>
                <a:ext cx="432948" cy="4216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>
              <a:xfrm>
                <a:off x="4838437" y="3083776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37" y="3083776"/>
                <a:ext cx="432948" cy="421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>
              <a:xfrm>
                <a:off x="5148991" y="2557865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91" y="2557865"/>
                <a:ext cx="432948" cy="421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5148990" y="2908087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90" y="2908087"/>
                <a:ext cx="432948" cy="421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/>
              <p:cNvSpPr/>
              <p:nvPr/>
            </p:nvSpPr>
            <p:spPr>
              <a:xfrm>
                <a:off x="4528294" y="3608555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8" name="矩形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294" y="3608555"/>
                <a:ext cx="432948" cy="421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/>
              <p:cNvSpPr/>
              <p:nvPr/>
            </p:nvSpPr>
            <p:spPr>
              <a:xfrm>
                <a:off x="4837264" y="343228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9" name="矩形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264" y="3432289"/>
                <a:ext cx="432948" cy="421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>
              <a:xfrm>
                <a:off x="5148988" y="3257888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88" y="3257888"/>
                <a:ext cx="432948" cy="421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组合 130"/>
          <p:cNvGrpSpPr/>
          <p:nvPr/>
        </p:nvGrpSpPr>
        <p:grpSpPr>
          <a:xfrm>
            <a:off x="506618" y="2212352"/>
            <a:ext cx="1687893" cy="2518782"/>
            <a:chOff x="1183512" y="2259853"/>
            <a:chExt cx="1687893" cy="2518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矩形 131"/>
                <p:cNvSpPr/>
                <p:nvPr/>
              </p:nvSpPr>
              <p:spPr>
                <a:xfrm>
                  <a:off x="1183512" y="296962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矩形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2969625"/>
                  <a:ext cx="432948" cy="42160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矩形 132"/>
                <p:cNvSpPr/>
                <p:nvPr/>
              </p:nvSpPr>
              <p:spPr>
                <a:xfrm>
                  <a:off x="1497503" y="279244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矩形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2792445"/>
                  <a:ext cx="432948" cy="4216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矩形 133"/>
                <p:cNvSpPr/>
                <p:nvPr/>
              </p:nvSpPr>
              <p:spPr>
                <a:xfrm>
                  <a:off x="1810984" y="261906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矩形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2619064"/>
                  <a:ext cx="432948" cy="4216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矩形 134"/>
                <p:cNvSpPr/>
                <p:nvPr/>
              </p:nvSpPr>
              <p:spPr>
                <a:xfrm>
                  <a:off x="1183512" y="3308950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矩形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3308950"/>
                  <a:ext cx="432948" cy="42160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矩形 135"/>
                <p:cNvSpPr/>
                <p:nvPr/>
              </p:nvSpPr>
              <p:spPr>
                <a:xfrm>
                  <a:off x="1497503" y="313658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矩形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136589"/>
                  <a:ext cx="432948" cy="42160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矩形 136"/>
                <p:cNvSpPr/>
                <p:nvPr/>
              </p:nvSpPr>
              <p:spPr>
                <a:xfrm>
                  <a:off x="1810984" y="296648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矩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2966484"/>
                  <a:ext cx="432948" cy="42160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矩形 137"/>
                <p:cNvSpPr/>
                <p:nvPr/>
              </p:nvSpPr>
              <p:spPr>
                <a:xfrm>
                  <a:off x="1183512" y="365609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矩形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3656094"/>
                  <a:ext cx="432948" cy="42160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矩形 138"/>
                <p:cNvSpPr/>
                <p:nvPr/>
              </p:nvSpPr>
              <p:spPr>
                <a:xfrm>
                  <a:off x="1497503" y="3486667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矩形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486667"/>
                  <a:ext cx="432948" cy="42160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矩形 139"/>
                <p:cNvSpPr/>
                <p:nvPr/>
              </p:nvSpPr>
              <p:spPr>
                <a:xfrm>
                  <a:off x="1810984" y="3316561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矩形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3316561"/>
                  <a:ext cx="432948" cy="42160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矩形 140"/>
                <p:cNvSpPr/>
                <p:nvPr/>
              </p:nvSpPr>
              <p:spPr>
                <a:xfrm>
                  <a:off x="2124721" y="2439857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矩形 1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721" y="2439857"/>
                  <a:ext cx="432948" cy="42160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矩形 141"/>
                <p:cNvSpPr/>
                <p:nvPr/>
              </p:nvSpPr>
              <p:spPr>
                <a:xfrm>
                  <a:off x="2125326" y="279509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矩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6" y="2795095"/>
                  <a:ext cx="432948" cy="42160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矩形 142"/>
                <p:cNvSpPr/>
                <p:nvPr/>
              </p:nvSpPr>
              <p:spPr>
                <a:xfrm>
                  <a:off x="2125324" y="314227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矩形 1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4" y="3142274"/>
                  <a:ext cx="432948" cy="42160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矩形 143"/>
                <p:cNvSpPr/>
                <p:nvPr/>
              </p:nvSpPr>
              <p:spPr>
                <a:xfrm>
                  <a:off x="1183512" y="4006412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矩形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4006412"/>
                  <a:ext cx="432948" cy="42160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矩形 144"/>
                <p:cNvSpPr/>
                <p:nvPr/>
              </p:nvSpPr>
              <p:spPr>
                <a:xfrm>
                  <a:off x="1497503" y="383698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矩形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836985"/>
                  <a:ext cx="432948" cy="42160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矩形 145"/>
                <p:cNvSpPr/>
                <p:nvPr/>
              </p:nvSpPr>
              <p:spPr>
                <a:xfrm>
                  <a:off x="1810984" y="366687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矩形 1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3666879"/>
                  <a:ext cx="432948" cy="42160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/>
                <p:cNvSpPr/>
                <p:nvPr/>
              </p:nvSpPr>
              <p:spPr>
                <a:xfrm>
                  <a:off x="2125324" y="3492592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矩形 1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4" y="3492592"/>
                  <a:ext cx="432948" cy="42160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矩形 147"/>
                <p:cNvSpPr/>
                <p:nvPr/>
              </p:nvSpPr>
              <p:spPr>
                <a:xfrm>
                  <a:off x="2438455" y="2259853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矩形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5" y="2259853"/>
                  <a:ext cx="432948" cy="42160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矩形 148"/>
                <p:cNvSpPr/>
                <p:nvPr/>
              </p:nvSpPr>
              <p:spPr>
                <a:xfrm>
                  <a:off x="2438202" y="2618308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矩形 1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202" y="2618308"/>
                  <a:ext cx="432948" cy="42160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 149"/>
                <p:cNvSpPr/>
                <p:nvPr/>
              </p:nvSpPr>
              <p:spPr>
                <a:xfrm>
                  <a:off x="2438457" y="297228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矩形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7" y="2972284"/>
                  <a:ext cx="432948" cy="42160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矩形 150"/>
                <p:cNvSpPr/>
                <p:nvPr/>
              </p:nvSpPr>
              <p:spPr>
                <a:xfrm>
                  <a:off x="2438457" y="3316560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矩形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7" y="3316560"/>
                  <a:ext cx="432948" cy="42160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矩形 151"/>
                <p:cNvSpPr/>
                <p:nvPr/>
              </p:nvSpPr>
              <p:spPr>
                <a:xfrm>
                  <a:off x="1183512" y="4357026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矩形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4357026"/>
                  <a:ext cx="432948" cy="42160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矩形 152"/>
                <p:cNvSpPr/>
                <p:nvPr/>
              </p:nvSpPr>
              <p:spPr>
                <a:xfrm>
                  <a:off x="1497503" y="418069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矩形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4180699"/>
                  <a:ext cx="432948" cy="42160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矩形 153"/>
                <p:cNvSpPr/>
                <p:nvPr/>
              </p:nvSpPr>
              <p:spPr>
                <a:xfrm>
                  <a:off x="1813565" y="399968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矩形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565" y="3999685"/>
                  <a:ext cx="432948" cy="42160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矩形 154"/>
                <p:cNvSpPr/>
                <p:nvPr/>
              </p:nvSpPr>
              <p:spPr>
                <a:xfrm>
                  <a:off x="2122503" y="3820241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矩形 1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03" y="3820241"/>
                  <a:ext cx="432948" cy="42160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矩形 155"/>
                <p:cNvSpPr/>
                <p:nvPr/>
              </p:nvSpPr>
              <p:spPr>
                <a:xfrm>
                  <a:off x="2438455" y="3645528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矩形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5" y="3645528"/>
                  <a:ext cx="432948" cy="42160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组合 156"/>
          <p:cNvGrpSpPr/>
          <p:nvPr/>
        </p:nvGrpSpPr>
        <p:grpSpPr>
          <a:xfrm>
            <a:off x="554280" y="2506661"/>
            <a:ext cx="4185360" cy="1575836"/>
            <a:chOff x="698358" y="2436185"/>
            <a:chExt cx="5034099" cy="1973041"/>
          </a:xfrm>
        </p:grpSpPr>
        <p:grpSp>
          <p:nvGrpSpPr>
            <p:cNvPr id="158" name="组合 157"/>
            <p:cNvGrpSpPr/>
            <p:nvPr/>
          </p:nvGrpSpPr>
          <p:grpSpPr>
            <a:xfrm>
              <a:off x="3423696" y="2521545"/>
              <a:ext cx="1270628" cy="1811418"/>
              <a:chOff x="4153360" y="2185520"/>
              <a:chExt cx="1270628" cy="1811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矩形 166"/>
                  <p:cNvSpPr/>
                  <p:nvPr/>
                </p:nvSpPr>
                <p:spPr>
                  <a:xfrm>
                    <a:off x="4153360" y="2612301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7" name="矩形 1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2612301"/>
                    <a:ext cx="520745" cy="52788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矩形 167"/>
                  <p:cNvSpPr/>
                  <p:nvPr/>
                </p:nvSpPr>
                <p:spPr>
                  <a:xfrm>
                    <a:off x="4526892" y="2396883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8" name="矩形 1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892" y="2396883"/>
                    <a:ext cx="520745" cy="52788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矩形 168"/>
                  <p:cNvSpPr/>
                  <p:nvPr/>
                </p:nvSpPr>
                <p:spPr>
                  <a:xfrm>
                    <a:off x="4153360" y="3037155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9" name="矩形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3037155"/>
                    <a:ext cx="520745" cy="527880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矩形 169"/>
                  <p:cNvSpPr/>
                  <p:nvPr/>
                </p:nvSpPr>
                <p:spPr>
                  <a:xfrm>
                    <a:off x="4528302" y="2821738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0" name="矩形 1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8302" y="2821738"/>
                    <a:ext cx="520745" cy="52788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矩形 170"/>
                  <p:cNvSpPr/>
                  <p:nvPr/>
                </p:nvSpPr>
                <p:spPr>
                  <a:xfrm>
                    <a:off x="4900424" y="2185520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1" name="矩形 1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0424" y="2185520"/>
                    <a:ext cx="520745" cy="527880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矩形 171"/>
                  <p:cNvSpPr/>
                  <p:nvPr/>
                </p:nvSpPr>
                <p:spPr>
                  <a:xfrm>
                    <a:off x="4903243" y="2605311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2" name="矩形 17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3243" y="2605311"/>
                    <a:ext cx="520745" cy="527880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矩形 172"/>
                  <p:cNvSpPr/>
                  <p:nvPr/>
                </p:nvSpPr>
                <p:spPr>
                  <a:xfrm>
                    <a:off x="4153360" y="3469058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3" name="矩形 1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3469058"/>
                    <a:ext cx="520745" cy="527880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矩形 173"/>
                  <p:cNvSpPr/>
                  <p:nvPr/>
                </p:nvSpPr>
                <p:spPr>
                  <a:xfrm>
                    <a:off x="4526892" y="3253640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4" name="矩形 17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892" y="3253640"/>
                    <a:ext cx="520745" cy="527880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矩形 174"/>
                  <p:cNvSpPr/>
                  <p:nvPr/>
                </p:nvSpPr>
                <p:spPr>
                  <a:xfrm>
                    <a:off x="4900424" y="3042277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5" name="矩形 17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0424" y="3042277"/>
                    <a:ext cx="520745" cy="527880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9" name="直接连接符 158"/>
            <p:cNvCxnSpPr/>
            <p:nvPr/>
          </p:nvCxnSpPr>
          <p:spPr>
            <a:xfrm flipH="1">
              <a:off x="711323" y="3117170"/>
              <a:ext cx="27875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flipH="1">
              <a:off x="1900173" y="2436185"/>
              <a:ext cx="27253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flipH="1">
              <a:off x="698358" y="4409226"/>
              <a:ext cx="28004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H="1">
              <a:off x="1825020" y="3747810"/>
              <a:ext cx="280049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H="1" flipV="1">
              <a:off x="3498852" y="3117170"/>
              <a:ext cx="2233605" cy="138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H="1" flipV="1">
              <a:off x="4601399" y="2436775"/>
              <a:ext cx="1131058" cy="8289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flipH="1">
              <a:off x="3498853" y="3265727"/>
              <a:ext cx="2233604" cy="1143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H="1">
              <a:off x="4625514" y="3256066"/>
              <a:ext cx="1106943" cy="49174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10580935" y="2924227"/>
                <a:ext cx="720000" cy="720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935" y="2924227"/>
                <a:ext cx="720000" cy="720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/>
              <p:cNvSpPr/>
              <p:nvPr/>
            </p:nvSpPr>
            <p:spPr>
              <a:xfrm>
                <a:off x="11097608" y="2624322"/>
                <a:ext cx="720000" cy="720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7" name="矩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7608" y="2624322"/>
                <a:ext cx="720000" cy="720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矩形 177"/>
              <p:cNvSpPr/>
              <p:nvPr/>
            </p:nvSpPr>
            <p:spPr>
              <a:xfrm>
                <a:off x="10580935" y="3531780"/>
                <a:ext cx="720000" cy="720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8" name="矩形 1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935" y="3531780"/>
                <a:ext cx="720000" cy="72000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/>
              <p:cNvSpPr/>
              <p:nvPr/>
            </p:nvSpPr>
            <p:spPr>
              <a:xfrm>
                <a:off x="11099250" y="3226351"/>
                <a:ext cx="720000" cy="720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9" name="矩形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50" y="3226351"/>
                <a:ext cx="720000" cy="72000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组合 184"/>
          <p:cNvGrpSpPr/>
          <p:nvPr/>
        </p:nvGrpSpPr>
        <p:grpSpPr>
          <a:xfrm>
            <a:off x="6559257" y="2211551"/>
            <a:ext cx="1687893" cy="2518782"/>
            <a:chOff x="1183512" y="2259853"/>
            <a:chExt cx="1687893" cy="2518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矩形 185"/>
                <p:cNvSpPr/>
                <p:nvPr/>
              </p:nvSpPr>
              <p:spPr>
                <a:xfrm>
                  <a:off x="1183512" y="296962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矩形 1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2969625"/>
                  <a:ext cx="432948" cy="421609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矩形 186"/>
                <p:cNvSpPr/>
                <p:nvPr/>
              </p:nvSpPr>
              <p:spPr>
                <a:xfrm>
                  <a:off x="1497503" y="279244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矩形 1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2792445"/>
                  <a:ext cx="432948" cy="4216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矩形 187"/>
                <p:cNvSpPr/>
                <p:nvPr/>
              </p:nvSpPr>
              <p:spPr>
                <a:xfrm>
                  <a:off x="1810984" y="261906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矩形 1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2619064"/>
                  <a:ext cx="432948" cy="4216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矩形 188"/>
                <p:cNvSpPr/>
                <p:nvPr/>
              </p:nvSpPr>
              <p:spPr>
                <a:xfrm>
                  <a:off x="1183512" y="3308950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矩形 1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3308950"/>
                  <a:ext cx="432948" cy="42160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矩形 189"/>
                <p:cNvSpPr/>
                <p:nvPr/>
              </p:nvSpPr>
              <p:spPr>
                <a:xfrm>
                  <a:off x="1497503" y="313658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矩形 1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136589"/>
                  <a:ext cx="432948" cy="42160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矩形 190"/>
                <p:cNvSpPr/>
                <p:nvPr/>
              </p:nvSpPr>
              <p:spPr>
                <a:xfrm>
                  <a:off x="1810984" y="296648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矩形 1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2966484"/>
                  <a:ext cx="432948" cy="42160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矩形 191"/>
                <p:cNvSpPr/>
                <p:nvPr/>
              </p:nvSpPr>
              <p:spPr>
                <a:xfrm>
                  <a:off x="1183512" y="365609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矩形 1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3656094"/>
                  <a:ext cx="432948" cy="421609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矩形 192"/>
                <p:cNvSpPr/>
                <p:nvPr/>
              </p:nvSpPr>
              <p:spPr>
                <a:xfrm>
                  <a:off x="1497503" y="3486667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矩形 1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486667"/>
                  <a:ext cx="432948" cy="421609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矩形 193"/>
                <p:cNvSpPr/>
                <p:nvPr/>
              </p:nvSpPr>
              <p:spPr>
                <a:xfrm>
                  <a:off x="1810984" y="3316561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矩形 1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3316561"/>
                  <a:ext cx="432948" cy="42160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矩形 194"/>
                <p:cNvSpPr/>
                <p:nvPr/>
              </p:nvSpPr>
              <p:spPr>
                <a:xfrm>
                  <a:off x="2124721" y="2439857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矩形 1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721" y="2439857"/>
                  <a:ext cx="432948" cy="421609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矩形 195"/>
                <p:cNvSpPr/>
                <p:nvPr/>
              </p:nvSpPr>
              <p:spPr>
                <a:xfrm>
                  <a:off x="2125326" y="279509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矩形 1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6" y="2795095"/>
                  <a:ext cx="432948" cy="42160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矩形 196"/>
                <p:cNvSpPr/>
                <p:nvPr/>
              </p:nvSpPr>
              <p:spPr>
                <a:xfrm>
                  <a:off x="2125324" y="314227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矩形 1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4" y="3142274"/>
                  <a:ext cx="432948" cy="421609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矩形 197"/>
                <p:cNvSpPr/>
                <p:nvPr/>
              </p:nvSpPr>
              <p:spPr>
                <a:xfrm>
                  <a:off x="1183512" y="4006412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8" name="矩形 1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4006412"/>
                  <a:ext cx="432948" cy="42160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矩形 198"/>
                <p:cNvSpPr/>
                <p:nvPr/>
              </p:nvSpPr>
              <p:spPr>
                <a:xfrm>
                  <a:off x="1497503" y="383698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矩形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836985"/>
                  <a:ext cx="432948" cy="42160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矩形 199"/>
                <p:cNvSpPr/>
                <p:nvPr/>
              </p:nvSpPr>
              <p:spPr>
                <a:xfrm>
                  <a:off x="1810984" y="366687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矩形 1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3666879"/>
                  <a:ext cx="432948" cy="42160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矩形 200"/>
                <p:cNvSpPr/>
                <p:nvPr/>
              </p:nvSpPr>
              <p:spPr>
                <a:xfrm>
                  <a:off x="2125324" y="3492592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矩形 2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4" y="3492592"/>
                  <a:ext cx="432948" cy="42160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矩形 201"/>
                <p:cNvSpPr/>
                <p:nvPr/>
              </p:nvSpPr>
              <p:spPr>
                <a:xfrm>
                  <a:off x="2438455" y="2259853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矩形 2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5" y="2259853"/>
                  <a:ext cx="432948" cy="42160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矩形 202"/>
                <p:cNvSpPr/>
                <p:nvPr/>
              </p:nvSpPr>
              <p:spPr>
                <a:xfrm>
                  <a:off x="2438202" y="2618308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矩形 2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202" y="2618308"/>
                  <a:ext cx="432948" cy="42160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矩形 203"/>
                <p:cNvSpPr/>
                <p:nvPr/>
              </p:nvSpPr>
              <p:spPr>
                <a:xfrm>
                  <a:off x="2438457" y="297228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矩形 2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7" y="2972284"/>
                  <a:ext cx="432948" cy="42160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矩形 204"/>
                <p:cNvSpPr/>
                <p:nvPr/>
              </p:nvSpPr>
              <p:spPr>
                <a:xfrm>
                  <a:off x="2438457" y="3316560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矩形 2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7" y="3316560"/>
                  <a:ext cx="432948" cy="42160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矩形 205"/>
                <p:cNvSpPr/>
                <p:nvPr/>
              </p:nvSpPr>
              <p:spPr>
                <a:xfrm>
                  <a:off x="1183512" y="4357026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矩形 2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4357026"/>
                  <a:ext cx="432948" cy="42160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矩形 206"/>
                <p:cNvSpPr/>
                <p:nvPr/>
              </p:nvSpPr>
              <p:spPr>
                <a:xfrm>
                  <a:off x="1497503" y="418069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矩形 2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4180699"/>
                  <a:ext cx="432948" cy="42160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矩形 207"/>
                <p:cNvSpPr/>
                <p:nvPr/>
              </p:nvSpPr>
              <p:spPr>
                <a:xfrm>
                  <a:off x="1813565" y="399968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8" name="矩形 2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565" y="3999685"/>
                  <a:ext cx="432948" cy="42160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矩形 208"/>
                <p:cNvSpPr/>
                <p:nvPr/>
              </p:nvSpPr>
              <p:spPr>
                <a:xfrm>
                  <a:off x="2122503" y="3820241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矩形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03" y="3820241"/>
                  <a:ext cx="432948" cy="42160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矩形 209"/>
                <p:cNvSpPr/>
                <p:nvPr/>
              </p:nvSpPr>
              <p:spPr>
                <a:xfrm>
                  <a:off x="2438455" y="3645528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0" name="矩形 2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5" y="3645528"/>
                  <a:ext cx="432948" cy="42160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1" name="组合 210"/>
          <p:cNvGrpSpPr/>
          <p:nvPr/>
        </p:nvGrpSpPr>
        <p:grpSpPr>
          <a:xfrm>
            <a:off x="6606919" y="2505860"/>
            <a:ext cx="4303567" cy="1575836"/>
            <a:chOff x="698358" y="2436185"/>
            <a:chExt cx="5176278" cy="1973041"/>
          </a:xfrm>
        </p:grpSpPr>
        <p:grpSp>
          <p:nvGrpSpPr>
            <p:cNvPr id="212" name="组合 211"/>
            <p:cNvGrpSpPr/>
            <p:nvPr/>
          </p:nvGrpSpPr>
          <p:grpSpPr>
            <a:xfrm>
              <a:off x="3423696" y="2521545"/>
              <a:ext cx="1270628" cy="1811418"/>
              <a:chOff x="4153360" y="2185520"/>
              <a:chExt cx="1270628" cy="1811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矩形 220"/>
                  <p:cNvSpPr/>
                  <p:nvPr/>
                </p:nvSpPr>
                <p:spPr>
                  <a:xfrm>
                    <a:off x="4153360" y="2612301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1" name="矩形 2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2612301"/>
                    <a:ext cx="520745" cy="52788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矩形 221"/>
                  <p:cNvSpPr/>
                  <p:nvPr/>
                </p:nvSpPr>
                <p:spPr>
                  <a:xfrm>
                    <a:off x="4526892" y="2396883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2" name="矩形 2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892" y="2396883"/>
                    <a:ext cx="520745" cy="52788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矩形 222"/>
                  <p:cNvSpPr/>
                  <p:nvPr/>
                </p:nvSpPr>
                <p:spPr>
                  <a:xfrm>
                    <a:off x="4153360" y="3037155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矩形 2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3037155"/>
                    <a:ext cx="520745" cy="52788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矩形 223"/>
                  <p:cNvSpPr/>
                  <p:nvPr/>
                </p:nvSpPr>
                <p:spPr>
                  <a:xfrm>
                    <a:off x="4528302" y="2821738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4" name="矩形 2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8302" y="2821738"/>
                    <a:ext cx="520745" cy="527880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矩形 224"/>
                  <p:cNvSpPr/>
                  <p:nvPr/>
                </p:nvSpPr>
                <p:spPr>
                  <a:xfrm>
                    <a:off x="4900424" y="2185520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5" name="矩形 2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0424" y="2185520"/>
                    <a:ext cx="520745" cy="527880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矩形 225"/>
                  <p:cNvSpPr/>
                  <p:nvPr/>
                </p:nvSpPr>
                <p:spPr>
                  <a:xfrm>
                    <a:off x="4903243" y="2605311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6" name="矩形 2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3243" y="2605311"/>
                    <a:ext cx="520745" cy="527880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7" name="矩形 226"/>
                  <p:cNvSpPr/>
                  <p:nvPr/>
                </p:nvSpPr>
                <p:spPr>
                  <a:xfrm>
                    <a:off x="4153360" y="3469058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7" name="矩形 2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3469058"/>
                    <a:ext cx="520745" cy="527880"/>
                  </a:xfrm>
                  <a:prstGeom prst="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矩形 227"/>
                  <p:cNvSpPr/>
                  <p:nvPr/>
                </p:nvSpPr>
                <p:spPr>
                  <a:xfrm>
                    <a:off x="4526892" y="3253640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矩形 2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892" y="3253640"/>
                    <a:ext cx="520745" cy="527880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矩形 228"/>
                  <p:cNvSpPr/>
                  <p:nvPr/>
                </p:nvSpPr>
                <p:spPr>
                  <a:xfrm>
                    <a:off x="4900424" y="3042277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矩形 2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0424" y="3042277"/>
                    <a:ext cx="520745" cy="527880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3" name="直接连接符 212"/>
            <p:cNvCxnSpPr/>
            <p:nvPr/>
          </p:nvCxnSpPr>
          <p:spPr>
            <a:xfrm flipH="1">
              <a:off x="711323" y="3117170"/>
              <a:ext cx="27875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H="1">
              <a:off x="1900173" y="2436185"/>
              <a:ext cx="27253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 flipH="1">
              <a:off x="698358" y="4409226"/>
              <a:ext cx="28004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 flipH="1">
              <a:off x="1825020" y="3747810"/>
              <a:ext cx="280049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H="1" flipV="1">
              <a:off x="3498853" y="3117173"/>
              <a:ext cx="2375783" cy="3714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 flipH="1" flipV="1">
              <a:off x="4601400" y="2436776"/>
              <a:ext cx="1273236" cy="10484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 flipH="1">
              <a:off x="3498853" y="3467677"/>
              <a:ext cx="2375783" cy="941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 flipH="1">
              <a:off x="4625514" y="3476206"/>
              <a:ext cx="1249122" cy="27160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0" name="直接箭头连接符 229"/>
          <p:cNvCxnSpPr/>
          <p:nvPr/>
        </p:nvCxnSpPr>
        <p:spPr>
          <a:xfrm>
            <a:off x="388238" y="3107330"/>
            <a:ext cx="0" cy="162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箭头连接符 230"/>
          <p:cNvCxnSpPr/>
          <p:nvPr/>
        </p:nvCxnSpPr>
        <p:spPr>
          <a:xfrm flipV="1">
            <a:off x="547707" y="2026184"/>
            <a:ext cx="1502038" cy="86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文本框 231"/>
          <p:cNvSpPr txBox="1"/>
          <p:nvPr/>
        </p:nvSpPr>
        <p:spPr>
          <a:xfrm>
            <a:off x="483874" y="197973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Stride is </a:t>
            </a:r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1</a:t>
            </a:r>
            <a:endParaRPr lang="zh-CN" alt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36" name="直接箭头连接符 235"/>
          <p:cNvCxnSpPr/>
          <p:nvPr/>
        </p:nvCxnSpPr>
        <p:spPr>
          <a:xfrm>
            <a:off x="6407519" y="3128521"/>
            <a:ext cx="0" cy="162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箭头连接符 236"/>
          <p:cNvCxnSpPr/>
          <p:nvPr/>
        </p:nvCxnSpPr>
        <p:spPr>
          <a:xfrm flipV="1">
            <a:off x="6566988" y="2047375"/>
            <a:ext cx="1502038" cy="86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文本框 237"/>
          <p:cNvSpPr txBox="1"/>
          <p:nvPr/>
        </p:nvSpPr>
        <p:spPr>
          <a:xfrm>
            <a:off x="6503155" y="200092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Stride is </a:t>
            </a:r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2</a:t>
            </a:r>
            <a:endParaRPr lang="zh-CN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9" name="矩形 238"/>
          <p:cNvSpPr/>
          <p:nvPr/>
        </p:nvSpPr>
        <p:spPr>
          <a:xfrm>
            <a:off x="1134090" y="4985573"/>
            <a:ext cx="4518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prstClr val="black"/>
                </a:solidFill>
                <a:latin typeface="Times New Roman"/>
              </a:rPr>
              <a:t>Stride controls the step of kernel. </a:t>
            </a: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prstClr val="black"/>
                </a:solidFill>
                <a:latin typeface="Times New Roman"/>
              </a:rPr>
              <a:t>Note that the size of the output is smaller than the input, even when the stride is 1.</a:t>
            </a:r>
          </a:p>
        </p:txBody>
      </p:sp>
      <p:sp>
        <p:nvSpPr>
          <p:cNvPr id="240" name="矩形 239"/>
          <p:cNvSpPr/>
          <p:nvPr/>
        </p:nvSpPr>
        <p:spPr>
          <a:xfrm>
            <a:off x="6130105" y="4993464"/>
            <a:ext cx="5869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srgbClr val="FF0000"/>
                </a:solidFill>
              </a:rPr>
              <a:t>How to keep the size of output the same with that of </a:t>
            </a:r>
            <a:r>
              <a:rPr lang="en-US" altLang="zh-CN" dirty="0" smtClean="0">
                <a:solidFill>
                  <a:srgbClr val="FF0000"/>
                </a:solidFill>
              </a:rPr>
              <a:t>input, to </a:t>
            </a:r>
            <a:r>
              <a:rPr lang="en-US" altLang="zh-CN" dirty="0">
                <a:solidFill>
                  <a:srgbClr val="FF0000"/>
                </a:solidFill>
              </a:rPr>
              <a:t>construct very deep </a:t>
            </a:r>
            <a:r>
              <a:rPr lang="en-US" altLang="zh-CN" dirty="0" smtClean="0">
                <a:solidFill>
                  <a:srgbClr val="FF0000"/>
                </a:solidFill>
              </a:rPr>
              <a:t>CNNs?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0.02435 -0.025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35 -0.02569 L 0.05143 -0.0506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43 -0.05069 L 2.70833E-6 0.0474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05221 -0.05069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21 -0.05069 L -0.00156 0.100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1007 L 0.04922 0.04885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77" grpId="0" animBg="1"/>
      <p:bldP spid="178" grpId="0" animBg="1"/>
      <p:bldP spid="1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9A9A43-33EB-433F-8DDA-D75E78E778A3}" type="slidenum"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2060848"/>
            <a:ext cx="10515600" cy="309634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CNNs’ Motivation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Components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Structure 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Learning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Application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75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20</a:t>
            </a:fld>
            <a:endParaRPr lang="zh-CN" altLang="zh-CN"/>
          </a:p>
        </p:txBody>
      </p:sp>
      <p:grpSp>
        <p:nvGrpSpPr>
          <p:cNvPr id="85" name="组合 84"/>
          <p:cNvGrpSpPr/>
          <p:nvPr/>
        </p:nvGrpSpPr>
        <p:grpSpPr>
          <a:xfrm>
            <a:off x="340019" y="1970832"/>
            <a:ext cx="1687893" cy="2518782"/>
            <a:chOff x="1183512" y="2259853"/>
            <a:chExt cx="1687893" cy="2518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/>
                <p:cNvSpPr/>
                <p:nvPr/>
              </p:nvSpPr>
              <p:spPr>
                <a:xfrm>
                  <a:off x="1183512" y="296962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矩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2969625"/>
                  <a:ext cx="432948" cy="42160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1497503" y="279244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2792445"/>
                  <a:ext cx="432948" cy="4216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>
                <a:xfrm>
                  <a:off x="1810984" y="261906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2619064"/>
                  <a:ext cx="432948" cy="4216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1183512" y="3308950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3308950"/>
                  <a:ext cx="432948" cy="4216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>
                <a:xfrm>
                  <a:off x="1497503" y="313658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136589"/>
                  <a:ext cx="432948" cy="4216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 90"/>
                <p:cNvSpPr/>
                <p:nvPr/>
              </p:nvSpPr>
              <p:spPr>
                <a:xfrm>
                  <a:off x="1810984" y="296648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2966484"/>
                  <a:ext cx="432948" cy="42160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/>
                <p:cNvSpPr/>
                <p:nvPr/>
              </p:nvSpPr>
              <p:spPr>
                <a:xfrm>
                  <a:off x="1183512" y="365609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3656094"/>
                  <a:ext cx="432948" cy="42160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/>
                <p:cNvSpPr/>
                <p:nvPr/>
              </p:nvSpPr>
              <p:spPr>
                <a:xfrm>
                  <a:off x="1497503" y="3486667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486667"/>
                  <a:ext cx="432948" cy="42160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/>
                <p:cNvSpPr/>
                <p:nvPr/>
              </p:nvSpPr>
              <p:spPr>
                <a:xfrm>
                  <a:off x="1810984" y="3316561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矩形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3316561"/>
                  <a:ext cx="432948" cy="4216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/>
                <p:cNvSpPr/>
                <p:nvPr/>
              </p:nvSpPr>
              <p:spPr>
                <a:xfrm>
                  <a:off x="2124721" y="2439857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矩形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721" y="2439857"/>
                  <a:ext cx="432948" cy="42160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/>
                <p:cNvSpPr/>
                <p:nvPr/>
              </p:nvSpPr>
              <p:spPr>
                <a:xfrm>
                  <a:off x="2125326" y="279509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矩形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6" y="2795095"/>
                  <a:ext cx="432948" cy="4216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/>
                <p:cNvSpPr/>
                <p:nvPr/>
              </p:nvSpPr>
              <p:spPr>
                <a:xfrm>
                  <a:off x="2125324" y="314227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矩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4" y="3142274"/>
                  <a:ext cx="432948" cy="4216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/>
                <p:cNvSpPr/>
                <p:nvPr/>
              </p:nvSpPr>
              <p:spPr>
                <a:xfrm>
                  <a:off x="1183512" y="4006412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矩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4006412"/>
                  <a:ext cx="432948" cy="42160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/>
                <p:cNvSpPr/>
                <p:nvPr/>
              </p:nvSpPr>
              <p:spPr>
                <a:xfrm>
                  <a:off x="1497503" y="383698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矩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3836985"/>
                  <a:ext cx="432948" cy="42160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矩形 99"/>
                <p:cNvSpPr/>
                <p:nvPr/>
              </p:nvSpPr>
              <p:spPr>
                <a:xfrm>
                  <a:off x="1810984" y="366687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矩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984" y="3666879"/>
                  <a:ext cx="432948" cy="42160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矩形 100"/>
                <p:cNvSpPr/>
                <p:nvPr/>
              </p:nvSpPr>
              <p:spPr>
                <a:xfrm>
                  <a:off x="2125324" y="3492592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矩形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4" y="3492592"/>
                  <a:ext cx="432948" cy="42160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/>
                <p:cNvSpPr/>
                <p:nvPr/>
              </p:nvSpPr>
              <p:spPr>
                <a:xfrm>
                  <a:off x="2438455" y="2259853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矩形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5" y="2259853"/>
                  <a:ext cx="432948" cy="42160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/>
                <p:cNvSpPr/>
                <p:nvPr/>
              </p:nvSpPr>
              <p:spPr>
                <a:xfrm>
                  <a:off x="2438202" y="2618308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矩形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202" y="2618308"/>
                  <a:ext cx="432948" cy="42160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/>
                <p:cNvSpPr/>
                <p:nvPr/>
              </p:nvSpPr>
              <p:spPr>
                <a:xfrm>
                  <a:off x="2438457" y="297228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7" y="2972284"/>
                  <a:ext cx="432948" cy="42160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/>
                <p:cNvSpPr/>
                <p:nvPr/>
              </p:nvSpPr>
              <p:spPr>
                <a:xfrm>
                  <a:off x="2438457" y="3316560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矩形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7" y="3316560"/>
                  <a:ext cx="432948" cy="42160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/>
                <p:cNvSpPr/>
                <p:nvPr/>
              </p:nvSpPr>
              <p:spPr>
                <a:xfrm>
                  <a:off x="1183512" y="4357026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矩形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512" y="4357026"/>
                  <a:ext cx="432948" cy="42160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/>
                <p:cNvSpPr/>
                <p:nvPr/>
              </p:nvSpPr>
              <p:spPr>
                <a:xfrm>
                  <a:off x="1497503" y="418069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矩形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503" y="4180699"/>
                  <a:ext cx="432948" cy="42160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/>
                <p:cNvSpPr/>
                <p:nvPr/>
              </p:nvSpPr>
              <p:spPr>
                <a:xfrm>
                  <a:off x="1813565" y="399968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矩形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565" y="3999685"/>
                  <a:ext cx="432948" cy="42160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/>
                <p:cNvSpPr/>
                <p:nvPr/>
              </p:nvSpPr>
              <p:spPr>
                <a:xfrm>
                  <a:off x="2122503" y="3820241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矩形 1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03" y="3820241"/>
                  <a:ext cx="432948" cy="42160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矩形 109"/>
                <p:cNvSpPr/>
                <p:nvPr/>
              </p:nvSpPr>
              <p:spPr>
                <a:xfrm>
                  <a:off x="2438455" y="3645528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矩形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55" y="3645528"/>
                  <a:ext cx="432948" cy="42160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1" name="组合 160"/>
          <p:cNvGrpSpPr/>
          <p:nvPr/>
        </p:nvGrpSpPr>
        <p:grpSpPr>
          <a:xfrm>
            <a:off x="3948832" y="1225208"/>
            <a:ext cx="2325044" cy="3574369"/>
            <a:chOff x="3291730" y="1469798"/>
            <a:chExt cx="2325044" cy="3574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3611610" y="2703536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610" y="2703536"/>
                  <a:ext cx="432948" cy="42160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/>
                <p:cNvSpPr/>
                <p:nvPr/>
              </p:nvSpPr>
              <p:spPr>
                <a:xfrm>
                  <a:off x="3925601" y="2526356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矩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601" y="2526356"/>
                  <a:ext cx="432948" cy="4216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/>
                <p:cNvSpPr/>
                <p:nvPr/>
              </p:nvSpPr>
              <p:spPr>
                <a:xfrm>
                  <a:off x="4239082" y="235297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矩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082" y="2352975"/>
                  <a:ext cx="432948" cy="4216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/>
                <p:cNvSpPr/>
                <p:nvPr/>
              </p:nvSpPr>
              <p:spPr>
                <a:xfrm>
                  <a:off x="3611610" y="3042861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矩形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610" y="3042861"/>
                  <a:ext cx="432948" cy="4216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 115"/>
                <p:cNvSpPr/>
                <p:nvPr/>
              </p:nvSpPr>
              <p:spPr>
                <a:xfrm>
                  <a:off x="3925601" y="2870500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601" y="2870500"/>
                  <a:ext cx="432948" cy="4216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4239082" y="270039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082" y="2700395"/>
                  <a:ext cx="432948" cy="42160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/>
                <p:cNvSpPr/>
                <p:nvPr/>
              </p:nvSpPr>
              <p:spPr>
                <a:xfrm>
                  <a:off x="3611610" y="339000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610" y="3390005"/>
                  <a:ext cx="432948" cy="42160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/>
                <p:cNvSpPr/>
                <p:nvPr/>
              </p:nvSpPr>
              <p:spPr>
                <a:xfrm>
                  <a:off x="3925601" y="3220578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矩形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601" y="3220578"/>
                  <a:ext cx="432948" cy="42160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矩形 119"/>
                <p:cNvSpPr/>
                <p:nvPr/>
              </p:nvSpPr>
              <p:spPr>
                <a:xfrm>
                  <a:off x="4239082" y="3050472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矩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082" y="3050472"/>
                  <a:ext cx="432948" cy="42160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/>
                <p:cNvSpPr/>
                <p:nvPr/>
              </p:nvSpPr>
              <p:spPr>
                <a:xfrm>
                  <a:off x="4552819" y="2173768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矩形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819" y="2173768"/>
                  <a:ext cx="432948" cy="42160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4553424" y="2529006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424" y="2529006"/>
                  <a:ext cx="432948" cy="4216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矩形 122"/>
                <p:cNvSpPr/>
                <p:nvPr/>
              </p:nvSpPr>
              <p:spPr>
                <a:xfrm>
                  <a:off x="4553422" y="287618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矩形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422" y="2876185"/>
                  <a:ext cx="432948" cy="4216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 123"/>
                <p:cNvSpPr/>
                <p:nvPr/>
              </p:nvSpPr>
              <p:spPr>
                <a:xfrm>
                  <a:off x="3611610" y="3740323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矩形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610" y="3740323"/>
                  <a:ext cx="432948" cy="42160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矩形 124"/>
                <p:cNvSpPr/>
                <p:nvPr/>
              </p:nvSpPr>
              <p:spPr>
                <a:xfrm>
                  <a:off x="3925601" y="3570896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矩形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601" y="3570896"/>
                  <a:ext cx="432948" cy="42160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矩形 125"/>
                <p:cNvSpPr/>
                <p:nvPr/>
              </p:nvSpPr>
              <p:spPr>
                <a:xfrm>
                  <a:off x="4239082" y="3400790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矩形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082" y="3400790"/>
                  <a:ext cx="432948" cy="42160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矩形 126"/>
                <p:cNvSpPr/>
                <p:nvPr/>
              </p:nvSpPr>
              <p:spPr>
                <a:xfrm>
                  <a:off x="4553422" y="3226503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矩形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422" y="3226503"/>
                  <a:ext cx="432948" cy="42160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/>
                <p:cNvSpPr/>
                <p:nvPr/>
              </p:nvSpPr>
              <p:spPr>
                <a:xfrm>
                  <a:off x="4866553" y="1993764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矩形 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6553" y="1993764"/>
                  <a:ext cx="432948" cy="42160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矩形 128"/>
                <p:cNvSpPr/>
                <p:nvPr/>
              </p:nvSpPr>
              <p:spPr>
                <a:xfrm>
                  <a:off x="4866300" y="235221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矩形 1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6300" y="2352219"/>
                  <a:ext cx="432948" cy="42160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/>
                <p:cNvSpPr/>
                <p:nvPr/>
              </p:nvSpPr>
              <p:spPr>
                <a:xfrm>
                  <a:off x="4866555" y="2706195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矩形 1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6555" y="2706195"/>
                  <a:ext cx="432948" cy="42160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矩形 130"/>
                <p:cNvSpPr/>
                <p:nvPr/>
              </p:nvSpPr>
              <p:spPr>
                <a:xfrm>
                  <a:off x="4866555" y="3050471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4,5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矩形 1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6555" y="3050471"/>
                  <a:ext cx="432948" cy="42160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矩形 131"/>
                <p:cNvSpPr/>
                <p:nvPr/>
              </p:nvSpPr>
              <p:spPr>
                <a:xfrm>
                  <a:off x="3611610" y="4090937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矩形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610" y="4090937"/>
                  <a:ext cx="432948" cy="42160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矩形 132"/>
                <p:cNvSpPr/>
                <p:nvPr/>
              </p:nvSpPr>
              <p:spPr>
                <a:xfrm>
                  <a:off x="3925601" y="3914610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矩形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601" y="3914610"/>
                  <a:ext cx="432948" cy="42160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矩形 133"/>
                <p:cNvSpPr/>
                <p:nvPr/>
              </p:nvSpPr>
              <p:spPr>
                <a:xfrm>
                  <a:off x="4241663" y="3733596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5,3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矩形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1663" y="3733596"/>
                  <a:ext cx="432948" cy="42160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矩形 134"/>
                <p:cNvSpPr/>
                <p:nvPr/>
              </p:nvSpPr>
              <p:spPr>
                <a:xfrm>
                  <a:off x="4550601" y="3554152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5,4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矩形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01" y="3554152"/>
                  <a:ext cx="432948" cy="42160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矩形 135"/>
                <p:cNvSpPr/>
                <p:nvPr/>
              </p:nvSpPr>
              <p:spPr>
                <a:xfrm>
                  <a:off x="4866553" y="3379439"/>
                  <a:ext cx="432948" cy="421609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5,5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矩形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6553" y="3379439"/>
                  <a:ext cx="432948" cy="42160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矩形 136"/>
                <p:cNvSpPr/>
                <p:nvPr/>
              </p:nvSpPr>
              <p:spPr>
                <a:xfrm>
                  <a:off x="3611610" y="2356392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矩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610" y="2356392"/>
                  <a:ext cx="432948" cy="42160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矩形 137"/>
                <p:cNvSpPr/>
                <p:nvPr/>
              </p:nvSpPr>
              <p:spPr>
                <a:xfrm>
                  <a:off x="3925601" y="2174944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矩形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601" y="2174944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矩形 138"/>
                <p:cNvSpPr/>
                <p:nvPr/>
              </p:nvSpPr>
              <p:spPr>
                <a:xfrm>
                  <a:off x="4239082" y="1993337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矩形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082" y="1993337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矩形 139"/>
                <p:cNvSpPr/>
                <p:nvPr/>
              </p:nvSpPr>
              <p:spPr>
                <a:xfrm>
                  <a:off x="4550601" y="1818624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矩形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01" y="1818624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矩形 140"/>
                <p:cNvSpPr/>
                <p:nvPr/>
              </p:nvSpPr>
              <p:spPr>
                <a:xfrm>
                  <a:off x="4866300" y="1643911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矩形 1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6300" y="1643911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矩形 141"/>
                <p:cNvSpPr/>
                <p:nvPr/>
              </p:nvSpPr>
              <p:spPr>
                <a:xfrm>
                  <a:off x="5175601" y="1469798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矩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601" y="1469798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矩形 142"/>
                <p:cNvSpPr/>
                <p:nvPr/>
              </p:nvSpPr>
              <p:spPr>
                <a:xfrm>
                  <a:off x="5181999" y="1821077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矩形 1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999" y="1821077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矩形 143"/>
                <p:cNvSpPr/>
                <p:nvPr/>
              </p:nvSpPr>
              <p:spPr>
                <a:xfrm>
                  <a:off x="5181999" y="2165902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矩形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999" y="2165902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矩形 144"/>
                <p:cNvSpPr/>
                <p:nvPr/>
              </p:nvSpPr>
              <p:spPr>
                <a:xfrm>
                  <a:off x="5183826" y="2513844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矩形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826" y="2513844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矩形 145"/>
                <p:cNvSpPr/>
                <p:nvPr/>
              </p:nvSpPr>
              <p:spPr>
                <a:xfrm>
                  <a:off x="5181999" y="2861457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矩形 1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999" y="2861457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/>
                <p:cNvSpPr/>
                <p:nvPr/>
              </p:nvSpPr>
              <p:spPr>
                <a:xfrm>
                  <a:off x="5181999" y="3203970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矩形 1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999" y="3203970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矩形 147"/>
                <p:cNvSpPr/>
                <p:nvPr/>
              </p:nvSpPr>
              <p:spPr>
                <a:xfrm>
                  <a:off x="3618008" y="4436143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矩形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8008" y="4436143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矩形 148"/>
                <p:cNvSpPr/>
                <p:nvPr/>
              </p:nvSpPr>
              <p:spPr>
                <a:xfrm>
                  <a:off x="3931999" y="4254695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矩形 1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1999" y="4254695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 149"/>
                <p:cNvSpPr/>
                <p:nvPr/>
              </p:nvSpPr>
              <p:spPr>
                <a:xfrm>
                  <a:off x="4245480" y="4073088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矩形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5480" y="4073088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矩形 150"/>
                <p:cNvSpPr/>
                <p:nvPr/>
              </p:nvSpPr>
              <p:spPr>
                <a:xfrm>
                  <a:off x="4556999" y="3898375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矩形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999" y="3898375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矩形 151"/>
                <p:cNvSpPr/>
                <p:nvPr/>
              </p:nvSpPr>
              <p:spPr>
                <a:xfrm>
                  <a:off x="4872698" y="3723662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矩形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2698" y="3723662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矩形 152"/>
                <p:cNvSpPr/>
                <p:nvPr/>
              </p:nvSpPr>
              <p:spPr>
                <a:xfrm>
                  <a:off x="5181999" y="3549549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矩形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999" y="3549549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矩形 153"/>
                <p:cNvSpPr/>
                <p:nvPr/>
              </p:nvSpPr>
              <p:spPr>
                <a:xfrm>
                  <a:off x="3291730" y="2542807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矩形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730" y="2542807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矩形 154"/>
                <p:cNvSpPr/>
                <p:nvPr/>
              </p:nvSpPr>
              <p:spPr>
                <a:xfrm>
                  <a:off x="3298128" y="2894086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矩形 1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128" y="2894086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矩形 155"/>
                <p:cNvSpPr/>
                <p:nvPr/>
              </p:nvSpPr>
              <p:spPr>
                <a:xfrm>
                  <a:off x="3298128" y="3238911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矩形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128" y="3238911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矩形 156"/>
                <p:cNvSpPr/>
                <p:nvPr/>
              </p:nvSpPr>
              <p:spPr>
                <a:xfrm>
                  <a:off x="3299955" y="3586853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矩形 1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955" y="3586853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矩形 157"/>
                <p:cNvSpPr/>
                <p:nvPr/>
              </p:nvSpPr>
              <p:spPr>
                <a:xfrm>
                  <a:off x="3298128" y="3934466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矩形 1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128" y="3934466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矩形 158"/>
                <p:cNvSpPr/>
                <p:nvPr/>
              </p:nvSpPr>
              <p:spPr>
                <a:xfrm>
                  <a:off x="3298128" y="4276979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矩形 1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128" y="4276979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矩形 159"/>
                <p:cNvSpPr/>
                <p:nvPr/>
              </p:nvSpPr>
              <p:spPr>
                <a:xfrm>
                  <a:off x="3298128" y="4622558"/>
                  <a:ext cx="432948" cy="421609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矩形 1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128" y="4622558"/>
                  <a:ext cx="432948" cy="4216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/>
              <p:cNvSpPr/>
              <p:nvPr/>
            </p:nvSpPr>
            <p:spPr>
              <a:xfrm>
                <a:off x="9369505" y="221480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2" name="矩形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505" y="2214809"/>
                <a:ext cx="432948" cy="421609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/>
              <p:cNvSpPr/>
              <p:nvPr/>
            </p:nvSpPr>
            <p:spPr>
              <a:xfrm>
                <a:off x="9680818" y="2029658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3" name="矩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818" y="2029658"/>
                <a:ext cx="432948" cy="42160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/>
              <p:cNvSpPr/>
              <p:nvPr/>
            </p:nvSpPr>
            <p:spPr>
              <a:xfrm>
                <a:off x="9369505" y="2554133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4" name="矩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505" y="2554133"/>
                <a:ext cx="432948" cy="421609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/>
              <p:cNvSpPr/>
              <p:nvPr/>
            </p:nvSpPr>
            <p:spPr>
              <a:xfrm>
                <a:off x="9679646" y="2373556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5" name="矩形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646" y="2373556"/>
                <a:ext cx="432948" cy="421609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9990200" y="1847645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200" y="1847645"/>
                <a:ext cx="432948" cy="421609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9990199" y="2197867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199" y="2197867"/>
                <a:ext cx="432948" cy="421609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矩形 167"/>
              <p:cNvSpPr/>
              <p:nvPr/>
            </p:nvSpPr>
            <p:spPr>
              <a:xfrm>
                <a:off x="9369503" y="2898335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8" name="矩形 1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503" y="2898335"/>
                <a:ext cx="432948" cy="421609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矩形 168"/>
              <p:cNvSpPr/>
              <p:nvPr/>
            </p:nvSpPr>
            <p:spPr>
              <a:xfrm>
                <a:off x="9678473" y="272206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9" name="矩形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473" y="2722069"/>
                <a:ext cx="432948" cy="421609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矩形 169"/>
              <p:cNvSpPr/>
              <p:nvPr/>
            </p:nvSpPr>
            <p:spPr>
              <a:xfrm>
                <a:off x="9990197" y="2547668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0" name="矩形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197" y="2547668"/>
                <a:ext cx="432948" cy="421609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组合 170"/>
          <p:cNvGrpSpPr/>
          <p:nvPr/>
        </p:nvGrpSpPr>
        <p:grpSpPr>
          <a:xfrm>
            <a:off x="4014679" y="1880806"/>
            <a:ext cx="5563661" cy="1575836"/>
            <a:chOff x="-142863" y="2436185"/>
            <a:chExt cx="6691903" cy="1973041"/>
          </a:xfrm>
        </p:grpSpPr>
        <p:grpSp>
          <p:nvGrpSpPr>
            <p:cNvPr id="172" name="组合 171"/>
            <p:cNvGrpSpPr/>
            <p:nvPr/>
          </p:nvGrpSpPr>
          <p:grpSpPr>
            <a:xfrm>
              <a:off x="3423696" y="2521545"/>
              <a:ext cx="1270628" cy="1811418"/>
              <a:chOff x="4153360" y="2185520"/>
              <a:chExt cx="1270628" cy="1811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矩形 180"/>
                  <p:cNvSpPr/>
                  <p:nvPr/>
                </p:nvSpPr>
                <p:spPr>
                  <a:xfrm>
                    <a:off x="4153360" y="2612301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矩形 1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2612301"/>
                    <a:ext cx="520745" cy="527880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矩形 181"/>
                  <p:cNvSpPr/>
                  <p:nvPr/>
                </p:nvSpPr>
                <p:spPr>
                  <a:xfrm>
                    <a:off x="4526892" y="2396883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矩形 1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892" y="2396883"/>
                    <a:ext cx="520745" cy="527880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矩形 182"/>
                  <p:cNvSpPr/>
                  <p:nvPr/>
                </p:nvSpPr>
                <p:spPr>
                  <a:xfrm>
                    <a:off x="4153360" y="3037155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矩形 1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3037155"/>
                    <a:ext cx="520745" cy="527880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矩形 183"/>
                  <p:cNvSpPr/>
                  <p:nvPr/>
                </p:nvSpPr>
                <p:spPr>
                  <a:xfrm>
                    <a:off x="4528302" y="2821738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矩形 1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8302" y="2821738"/>
                    <a:ext cx="520745" cy="527880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矩形 184"/>
                  <p:cNvSpPr/>
                  <p:nvPr/>
                </p:nvSpPr>
                <p:spPr>
                  <a:xfrm>
                    <a:off x="4900424" y="2185520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矩形 1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0424" y="2185520"/>
                    <a:ext cx="520745" cy="527880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矩形 185"/>
                  <p:cNvSpPr/>
                  <p:nvPr/>
                </p:nvSpPr>
                <p:spPr>
                  <a:xfrm>
                    <a:off x="4903243" y="2605311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矩形 1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3243" y="2605311"/>
                    <a:ext cx="520745" cy="527880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矩形 186"/>
                  <p:cNvSpPr/>
                  <p:nvPr/>
                </p:nvSpPr>
                <p:spPr>
                  <a:xfrm>
                    <a:off x="4153360" y="3469058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矩形 1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360" y="3469058"/>
                    <a:ext cx="520745" cy="527880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矩形 187"/>
                  <p:cNvSpPr/>
                  <p:nvPr/>
                </p:nvSpPr>
                <p:spPr>
                  <a:xfrm>
                    <a:off x="4526892" y="3253640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矩形 1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892" y="3253640"/>
                    <a:ext cx="520745" cy="527880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矩形 188"/>
                  <p:cNvSpPr/>
                  <p:nvPr/>
                </p:nvSpPr>
                <p:spPr>
                  <a:xfrm>
                    <a:off x="4900424" y="3042277"/>
                    <a:ext cx="520745" cy="52788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3,3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6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9" name="矩形 1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0424" y="3042277"/>
                    <a:ext cx="520745" cy="52788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3" name="直接连接符 172"/>
            <p:cNvCxnSpPr/>
            <p:nvPr/>
          </p:nvCxnSpPr>
          <p:spPr>
            <a:xfrm flipH="1">
              <a:off x="-142863" y="3117170"/>
              <a:ext cx="36417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>
              <a:off x="993991" y="2436185"/>
              <a:ext cx="3631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H="1">
              <a:off x="-142863" y="4409226"/>
              <a:ext cx="36417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H="1">
              <a:off x="1061094" y="3747810"/>
              <a:ext cx="356442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H="1" flipV="1">
              <a:off x="3498854" y="3117170"/>
              <a:ext cx="3050185" cy="428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H="1" flipV="1">
              <a:off x="4601399" y="2436776"/>
              <a:ext cx="1947640" cy="723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flipH="1">
              <a:off x="3498853" y="3160051"/>
              <a:ext cx="3050186" cy="1249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H="1">
              <a:off x="4625513" y="3160051"/>
              <a:ext cx="1923527" cy="58775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右箭头 208"/>
          <p:cNvSpPr/>
          <p:nvPr/>
        </p:nvSpPr>
        <p:spPr>
          <a:xfrm>
            <a:off x="2275979" y="2972010"/>
            <a:ext cx="1284683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文本框 209"/>
          <p:cNvSpPr txBox="1"/>
          <p:nvPr/>
        </p:nvSpPr>
        <p:spPr>
          <a:xfrm>
            <a:off x="2162043" y="2600491"/>
            <a:ext cx="172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Padding with 0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矩形 210"/>
              <p:cNvSpPr/>
              <p:nvPr/>
            </p:nvSpPr>
            <p:spPr>
              <a:xfrm>
                <a:off x="294410" y="5156021"/>
                <a:ext cx="617507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>
                    <a:solidFill>
                      <a:prstClr val="black"/>
                    </a:solidFill>
                    <a:latin typeface="Times New Roman"/>
                  </a:rPr>
                  <a:t>Padding the input with a certain number of zeros will keep the size of the output unchanged.</a:t>
                </a:r>
              </a:p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>
                    <a:solidFill>
                      <a:prstClr val="black"/>
                    </a:solidFill>
                    <a:latin typeface="Times New Roman"/>
                  </a:rPr>
                  <a:t>We can downsample the input by using convolution with stride &gt; 1. This is at the cost of introducing more parameter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 smtClean="0">
                    <a:solidFill>
                      <a:prstClr val="black"/>
                    </a:solidFill>
                    <a:latin typeface="Times New Roman"/>
                  </a:rPr>
                  <a:t>.</a:t>
                </a:r>
              </a:p>
            </p:txBody>
          </p:sp>
        </mc:Choice>
        <mc:Fallback xmlns="">
          <p:sp>
            <p:nvSpPr>
              <p:cNvPr id="211" name="矩形 2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10" y="5156021"/>
                <a:ext cx="6175079" cy="1200329"/>
              </a:xfrm>
              <a:prstGeom prst="rect">
                <a:avLst/>
              </a:prstGeom>
              <a:blipFill>
                <a:blip r:embed="rId55"/>
                <a:stretch>
                  <a:fillRect l="-592" t="-3046" r="-1777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矩形 211"/>
          <p:cNvSpPr/>
          <p:nvPr/>
        </p:nvSpPr>
        <p:spPr>
          <a:xfrm>
            <a:off x="7114259" y="5583263"/>
            <a:ext cx="4772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srgbClr val="FF0000"/>
                </a:solidFill>
              </a:rPr>
              <a:t>Is there an efficient way to </a:t>
            </a:r>
            <a:r>
              <a:rPr lang="en-US" altLang="zh-CN" dirty="0" err="1">
                <a:solidFill>
                  <a:srgbClr val="FF0000"/>
                </a:solidFill>
              </a:rPr>
              <a:t>downsample</a:t>
            </a:r>
            <a:r>
              <a:rPr lang="en-US" altLang="zh-CN" dirty="0">
                <a:solidFill>
                  <a:srgbClr val="FF0000"/>
                </a:solidFill>
              </a:rPr>
              <a:t> the input?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矩形 212"/>
              <p:cNvSpPr/>
              <p:nvPr/>
            </p:nvSpPr>
            <p:spPr>
              <a:xfrm>
                <a:off x="10299582" y="1671956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3" name="矩形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582" y="1671956"/>
                <a:ext cx="432948" cy="421609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矩形 213"/>
              <p:cNvSpPr/>
              <p:nvPr/>
            </p:nvSpPr>
            <p:spPr>
              <a:xfrm>
                <a:off x="10608964" y="1496267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1,5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4" name="矩形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964" y="1496267"/>
                <a:ext cx="432948" cy="421609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矩形 214"/>
              <p:cNvSpPr/>
              <p:nvPr/>
            </p:nvSpPr>
            <p:spPr>
              <a:xfrm>
                <a:off x="10299582" y="2021968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5" name="矩形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582" y="2021968"/>
                <a:ext cx="432948" cy="421609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矩形 215"/>
              <p:cNvSpPr/>
              <p:nvPr/>
            </p:nvSpPr>
            <p:spPr>
              <a:xfrm>
                <a:off x="10608484" y="1846962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2,5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6" name="矩形 2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484" y="1846962"/>
                <a:ext cx="432948" cy="421609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矩形 216"/>
              <p:cNvSpPr/>
              <p:nvPr/>
            </p:nvSpPr>
            <p:spPr>
              <a:xfrm>
                <a:off x="10299582" y="2370591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3,4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7" name="矩形 2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582" y="2370591"/>
                <a:ext cx="432948" cy="421609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矩形 217"/>
              <p:cNvSpPr/>
              <p:nvPr/>
            </p:nvSpPr>
            <p:spPr>
              <a:xfrm>
                <a:off x="10608484" y="2193514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3,5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8" name="矩形 2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484" y="2193514"/>
                <a:ext cx="432948" cy="421609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矩形 218"/>
              <p:cNvSpPr/>
              <p:nvPr/>
            </p:nvSpPr>
            <p:spPr>
              <a:xfrm>
                <a:off x="9369503" y="3248143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9" name="矩形 2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503" y="3248143"/>
                <a:ext cx="432948" cy="421609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矩形 219"/>
              <p:cNvSpPr/>
              <p:nvPr/>
            </p:nvSpPr>
            <p:spPr>
              <a:xfrm>
                <a:off x="9678473" y="3071877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0" name="矩形 2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473" y="3071877"/>
                <a:ext cx="432948" cy="421609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矩形 220"/>
              <p:cNvSpPr/>
              <p:nvPr/>
            </p:nvSpPr>
            <p:spPr>
              <a:xfrm>
                <a:off x="9990197" y="2897476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1" name="矩形 2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197" y="2897476"/>
                <a:ext cx="432948" cy="421609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矩形 221"/>
              <p:cNvSpPr/>
              <p:nvPr/>
            </p:nvSpPr>
            <p:spPr>
              <a:xfrm>
                <a:off x="10299582" y="272039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4,4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2" name="矩形 2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582" y="2720399"/>
                <a:ext cx="432948" cy="421609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矩形 222"/>
              <p:cNvSpPr/>
              <p:nvPr/>
            </p:nvSpPr>
            <p:spPr>
              <a:xfrm>
                <a:off x="10608484" y="2543322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4,5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3" name="矩形 2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484" y="2543322"/>
                <a:ext cx="432948" cy="421609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矩形 223"/>
              <p:cNvSpPr/>
              <p:nvPr/>
            </p:nvSpPr>
            <p:spPr>
              <a:xfrm>
                <a:off x="9369503" y="3589076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5,1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4" name="矩形 2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503" y="3589076"/>
                <a:ext cx="432948" cy="421609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矩形 224"/>
              <p:cNvSpPr/>
              <p:nvPr/>
            </p:nvSpPr>
            <p:spPr>
              <a:xfrm>
                <a:off x="9678473" y="3412810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5,2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5" name="矩形 2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473" y="3412810"/>
                <a:ext cx="432948" cy="421609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矩形 225"/>
              <p:cNvSpPr/>
              <p:nvPr/>
            </p:nvSpPr>
            <p:spPr>
              <a:xfrm>
                <a:off x="9990197" y="323840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5,3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6" name="矩形 2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197" y="3238409"/>
                <a:ext cx="432948" cy="421609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矩形 226"/>
              <p:cNvSpPr/>
              <p:nvPr/>
            </p:nvSpPr>
            <p:spPr>
              <a:xfrm>
                <a:off x="10299582" y="3061332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5,4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7" name="矩形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582" y="3061332"/>
                <a:ext cx="432948" cy="421609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矩形 227"/>
              <p:cNvSpPr/>
              <p:nvPr/>
            </p:nvSpPr>
            <p:spPr>
              <a:xfrm>
                <a:off x="10608484" y="2884255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5,5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8" name="矩形 2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484" y="2884255"/>
                <a:ext cx="432948" cy="421609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直接箭头连接符 189"/>
          <p:cNvCxnSpPr/>
          <p:nvPr/>
        </p:nvCxnSpPr>
        <p:spPr>
          <a:xfrm flipV="1">
            <a:off x="3979045" y="1040009"/>
            <a:ext cx="2076398" cy="119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/>
          <p:cNvSpPr txBox="1"/>
          <p:nvPr/>
        </p:nvSpPr>
        <p:spPr>
          <a:xfrm>
            <a:off x="3915212" y="132397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Stride is </a:t>
            </a:r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1</a:t>
            </a:r>
            <a:endParaRPr lang="zh-CN" alt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92" name="直接箭头连接符 191"/>
          <p:cNvCxnSpPr/>
          <p:nvPr/>
        </p:nvCxnSpPr>
        <p:spPr>
          <a:xfrm>
            <a:off x="3865528" y="2502488"/>
            <a:ext cx="0" cy="229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1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21</a:t>
            </a:fld>
            <a:endParaRPr lang="zh-CN" altLang="zh-CN"/>
          </a:p>
        </p:txBody>
      </p:sp>
      <p:sp>
        <p:nvSpPr>
          <p:cNvPr id="6" name="矩形 5"/>
          <p:cNvSpPr/>
          <p:nvPr/>
        </p:nvSpPr>
        <p:spPr>
          <a:xfrm>
            <a:off x="612569" y="3126317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6560" y="2949137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40041" y="2775756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2569" y="3465642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6560" y="3293281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0041" y="3123176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2569" y="3812786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6560" y="3643359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40041" y="3473253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53778" y="2596549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54383" y="2951787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54381" y="3298966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2569" y="4163104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6560" y="3993677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40041" y="3823571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54381" y="3649284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2327563" y="3091664"/>
            <a:ext cx="712519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232416" y="264882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Pooling</a:t>
            </a:r>
            <a:endParaRPr lang="zh-CN" altLang="en-US" dirty="0"/>
          </a:p>
        </p:txBody>
      </p:sp>
      <p:grpSp>
        <p:nvGrpSpPr>
          <p:cNvPr id="49" name="组合 48"/>
          <p:cNvGrpSpPr/>
          <p:nvPr/>
        </p:nvGrpSpPr>
        <p:grpSpPr>
          <a:xfrm>
            <a:off x="3416084" y="2822385"/>
            <a:ext cx="746429" cy="941792"/>
            <a:chOff x="3662371" y="3117251"/>
            <a:chExt cx="746429" cy="941792"/>
          </a:xfrm>
        </p:grpSpPr>
        <p:sp>
          <p:nvSpPr>
            <p:cNvPr id="37" name="矩形 36"/>
            <p:cNvSpPr/>
            <p:nvPr/>
          </p:nvSpPr>
          <p:spPr>
            <a:xfrm>
              <a:off x="3662371" y="3287356"/>
              <a:ext cx="432948" cy="42160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3975852" y="3117251"/>
              <a:ext cx="432948" cy="42160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662371" y="3637434"/>
              <a:ext cx="432948" cy="42160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975852" y="3467328"/>
              <a:ext cx="432948" cy="42160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6524502" y="1425899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838493" y="1248719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51974" y="1075338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524502" y="1765224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6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838493" y="1592863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151974" y="1422758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524502" y="2112368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838493" y="1942941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151974" y="1772835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465711" y="896131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5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66316" y="1251369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466314" y="1598548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524502" y="2462686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7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38493" y="2293259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151974" y="2123153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466314" y="1948866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738964" y="1351466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6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052445" y="1181361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5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738964" y="1701544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7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0052445" y="1531438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3" name="右箭头 72"/>
          <p:cNvSpPr/>
          <p:nvPr/>
        </p:nvSpPr>
        <p:spPr>
          <a:xfrm>
            <a:off x="8368076" y="1530519"/>
            <a:ext cx="110873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237000" y="1159213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Max pooling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6584235" y="3718222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898226" y="3541042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211707" y="3367661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584235" y="4057547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6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898226" y="3885186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211707" y="3715081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584235" y="4404691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898226" y="4235264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211707" y="4065158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525444" y="3188454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5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526049" y="3543692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526047" y="3890871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584235" y="4755009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7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898226" y="4585582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211707" y="4415476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526047" y="4241189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9798697" y="3643789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0110968" y="3470605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9798697" y="3993867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0110968" y="3820682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6" name="右箭头 95"/>
          <p:cNvSpPr/>
          <p:nvPr/>
        </p:nvSpPr>
        <p:spPr>
          <a:xfrm>
            <a:off x="8427809" y="3822842"/>
            <a:ext cx="110873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8178562" y="3450165"/>
            <a:ext cx="17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Average pooling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488575" y="5483275"/>
                <a:ext cx="52933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>
                    <a:solidFill>
                      <a:prstClr val="black"/>
                    </a:solidFill>
                    <a:latin typeface="Times New Roman"/>
                  </a:rPr>
                  <a:t>Pooling aims to reduce the size of input 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efficiently, without introduce parameters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 smtClean="0">
                    <a:solidFill>
                      <a:prstClr val="black"/>
                    </a:solidFill>
                    <a:latin typeface="Times New Roman"/>
                  </a:rPr>
                  <a:t>.</a:t>
                </a:r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75" y="5483275"/>
                <a:ext cx="5293304" cy="646331"/>
              </a:xfrm>
              <a:prstGeom prst="rect">
                <a:avLst/>
              </a:prstGeom>
              <a:blipFill>
                <a:blip r:embed="rId2"/>
                <a:stretch>
                  <a:fillRect l="-691" t="-4673" b="-13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/>
          <p:cNvSpPr/>
          <p:nvPr/>
        </p:nvSpPr>
        <p:spPr>
          <a:xfrm>
            <a:off x="6749111" y="5483275"/>
            <a:ext cx="4205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prstClr val="black"/>
                </a:solidFill>
                <a:latin typeface="Times New Roman"/>
              </a:rPr>
              <a:t>Max pooling computes the max value in the receptive field.</a:t>
            </a: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prstClr val="black"/>
                </a:solidFill>
                <a:latin typeface="Times New Roman"/>
              </a:rPr>
              <a:t>Average pooling computes the average value in the receptive field.</a:t>
            </a:r>
            <a:endParaRPr lang="en-US" altLang="zh-CN" dirty="0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958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22</a:t>
            </a:fld>
            <a:endParaRPr lang="zh-CN" altLang="zh-CN"/>
          </a:p>
        </p:txBody>
      </p:sp>
      <p:sp>
        <p:nvSpPr>
          <p:cNvPr id="5" name="矩形 4"/>
          <p:cNvSpPr/>
          <p:nvPr/>
        </p:nvSpPr>
        <p:spPr>
          <a:xfrm>
            <a:off x="6767026" y="2235104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81017" y="2057924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94498" y="1884543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67026" y="2574429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6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81017" y="2402068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94498" y="2231963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67026" y="2921573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81017" y="2752146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94498" y="2582040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08235" y="1705336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5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08840" y="2060574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08838" y="2407753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67026" y="3271891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7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81017" y="3102464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94498" y="2932358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08838" y="2758071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81488" y="2160671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6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294969" y="1990566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5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81488" y="2510749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7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294969" y="2340643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8610600" y="2339724"/>
            <a:ext cx="110873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479524" y="196841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Max pooling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826759" y="4527427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140750" y="4350247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54231" y="4176866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26759" y="4866752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6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140750" y="4694391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454231" y="4524286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26759" y="5213896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40750" y="5044469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454231" y="4874363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767968" y="3997659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5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768573" y="4352897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768571" y="4700076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826759" y="5564214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7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40750" y="5394787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454231" y="5224681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768571" y="5050394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041221" y="4452994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353492" y="4279810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041221" y="4803072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53492" y="4629887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8670333" y="4632047"/>
            <a:ext cx="110873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8421086" y="4259370"/>
            <a:ext cx="17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Average pooling</a:t>
            </a:r>
            <a:endParaRPr lang="zh-CN" altLang="en-US" dirty="0"/>
          </a:p>
        </p:txBody>
      </p:sp>
      <p:cxnSp>
        <p:nvCxnSpPr>
          <p:cNvPr id="53" name="直接连接符 52"/>
          <p:cNvCxnSpPr/>
          <p:nvPr/>
        </p:nvCxnSpPr>
        <p:spPr>
          <a:xfrm>
            <a:off x="6486004" y="1303419"/>
            <a:ext cx="0" cy="5167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4697339" y="2031750"/>
            <a:ext cx="379171" cy="356464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969984" y="1875208"/>
            <a:ext cx="379171" cy="356464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97339" y="2318644"/>
            <a:ext cx="379171" cy="356464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968957" y="2165968"/>
            <a:ext cx="379171" cy="356464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174890" y="1424501"/>
            <a:ext cx="1477842" cy="2142273"/>
            <a:chOff x="1183163" y="2254304"/>
            <a:chExt cx="1687442" cy="2533778"/>
          </a:xfrm>
        </p:grpSpPr>
        <p:sp>
          <p:nvSpPr>
            <p:cNvPr id="59" name="矩形 58"/>
            <p:cNvSpPr/>
            <p:nvPr/>
          </p:nvSpPr>
          <p:spPr>
            <a:xfrm>
              <a:off x="1185217" y="2974470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497503" y="279244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816947" y="2606671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185314" y="331549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497503" y="313658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810984" y="296648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183163" y="3667156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497503" y="3486667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810984" y="3316561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124721" y="2439857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2125326" y="279509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125324" y="314227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183257" y="401246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497503" y="383698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810984" y="366687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125324" y="3492592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437657" y="225430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2437657" y="2606030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2432800" y="295886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2432461" y="3299981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183512" y="4366473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497503" y="418069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805332" y="4005411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122503" y="3820241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2433777" y="3640796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216939" y="1678026"/>
            <a:ext cx="3667481" cy="1332347"/>
            <a:chOff x="698358" y="2436185"/>
            <a:chExt cx="5036829" cy="1973041"/>
          </a:xfrm>
        </p:grpSpPr>
        <p:grpSp>
          <p:nvGrpSpPr>
            <p:cNvPr id="85" name="组合 84"/>
            <p:cNvGrpSpPr/>
            <p:nvPr/>
          </p:nvGrpSpPr>
          <p:grpSpPr>
            <a:xfrm>
              <a:off x="3415737" y="2501127"/>
              <a:ext cx="1278587" cy="1854177"/>
              <a:chOff x="4145401" y="2165102"/>
              <a:chExt cx="1278587" cy="1854177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4153358" y="2620870"/>
                <a:ext cx="520746" cy="527881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4526892" y="2396883"/>
                <a:ext cx="520745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4145402" y="3051254"/>
                <a:ext cx="520744" cy="527881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4528302" y="2821738"/>
                <a:ext cx="520745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4900424" y="2165102"/>
                <a:ext cx="520744" cy="527881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4903243" y="2605311"/>
                <a:ext cx="520745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145401" y="3491399"/>
                <a:ext cx="520746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4526892" y="3253640"/>
                <a:ext cx="520745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4900424" y="3020665"/>
                <a:ext cx="520744" cy="527881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86" name="直接连接符 85"/>
            <p:cNvCxnSpPr/>
            <p:nvPr/>
          </p:nvCxnSpPr>
          <p:spPr>
            <a:xfrm flipH="1">
              <a:off x="711323" y="3117170"/>
              <a:ext cx="27875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1900173" y="2436185"/>
              <a:ext cx="27253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98358" y="4409226"/>
              <a:ext cx="28004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1825020" y="3747810"/>
              <a:ext cx="280049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 flipV="1">
              <a:off x="3498851" y="3117170"/>
              <a:ext cx="2236335" cy="148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 flipV="1">
              <a:off x="4601400" y="2436774"/>
              <a:ext cx="1133786" cy="819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3498854" y="3256066"/>
              <a:ext cx="2236333" cy="1153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4625512" y="3256066"/>
              <a:ext cx="1109675" cy="49174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直接箭头连接符 102"/>
          <p:cNvCxnSpPr/>
          <p:nvPr/>
        </p:nvCxnSpPr>
        <p:spPr>
          <a:xfrm>
            <a:off x="999661" y="2217551"/>
            <a:ext cx="0" cy="134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 flipV="1">
            <a:off x="1159130" y="1250324"/>
            <a:ext cx="1304016" cy="750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 rot="19767177">
            <a:off x="807183" y="133594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Stride is </a:t>
            </a:r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2</a:t>
            </a:r>
            <a:endParaRPr lang="zh-CN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74683" y="4950167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851232" y="4787272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126606" y="4640058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74683" y="5207374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851232" y="5048132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1126606" y="4903402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574683" y="5470509"/>
                <a:ext cx="367677" cy="31957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3" y="5470509"/>
                <a:ext cx="367677" cy="3195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矩形 113"/>
          <p:cNvSpPr/>
          <p:nvPr/>
        </p:nvSpPr>
        <p:spPr>
          <a:xfrm>
            <a:off x="851232" y="5313490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126606" y="5168759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397682" y="4483826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398196" y="4753095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398194" y="5016256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74683" y="5736049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851232" y="5579031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1126606" y="5434300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398194" y="5281797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669928" y="4322745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669713" y="4594453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669929" y="4862766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669929" y="5123727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574683" y="6001814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851232" y="5839565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128798" y="5686566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395798" y="5530154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669928" y="5373084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>
              <a:xfrm>
                <a:off x="574683" y="4687032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3" y="4687032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>
              <a:xfrm>
                <a:off x="851232" y="4520902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32" y="4520902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/>
              <p:cNvSpPr/>
              <p:nvPr/>
            </p:nvSpPr>
            <p:spPr>
              <a:xfrm>
                <a:off x="1126606" y="4367453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4" name="矩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06" y="4367453"/>
                <a:ext cx="367677" cy="3195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/>
              <p:cNvSpPr/>
              <p:nvPr/>
            </p:nvSpPr>
            <p:spPr>
              <a:xfrm>
                <a:off x="1395798" y="4214627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5" name="矩形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98" y="4214627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/>
              <p:cNvSpPr/>
              <p:nvPr/>
            </p:nvSpPr>
            <p:spPr>
              <a:xfrm>
                <a:off x="1669713" y="4057557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6" name="矩形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713" y="4057557"/>
                <a:ext cx="367677" cy="3195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/>
              <p:cNvSpPr/>
              <p:nvPr/>
            </p:nvSpPr>
            <p:spPr>
              <a:xfrm>
                <a:off x="1936879" y="3897768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7" name="矩形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879" y="3897768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/>
              <p:cNvSpPr/>
              <p:nvPr/>
            </p:nvSpPr>
            <p:spPr>
              <a:xfrm>
                <a:off x="1932493" y="4169228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8" name="矩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3" y="4169228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/>
              <p:cNvSpPr/>
              <p:nvPr/>
            </p:nvSpPr>
            <p:spPr>
              <a:xfrm>
                <a:off x="1933098" y="4433605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9" name="矩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098" y="4433605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/>
              <p:cNvSpPr/>
              <p:nvPr/>
            </p:nvSpPr>
            <p:spPr>
              <a:xfrm>
                <a:off x="1933097" y="4694222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0" name="矩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097" y="4694222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/>
              <p:cNvSpPr/>
              <p:nvPr/>
            </p:nvSpPr>
            <p:spPr>
              <a:xfrm>
                <a:off x="1933096" y="4957053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1" name="矩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096" y="4957053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/>
              <p:cNvSpPr/>
              <p:nvPr/>
            </p:nvSpPr>
            <p:spPr>
              <a:xfrm>
                <a:off x="1932868" y="5226184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2" name="矩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868" y="5226184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/>
              <p:cNvSpPr/>
              <p:nvPr/>
            </p:nvSpPr>
            <p:spPr>
              <a:xfrm>
                <a:off x="580117" y="6263479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3" name="矩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17" y="6263479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/>
              <p:cNvSpPr/>
              <p:nvPr/>
            </p:nvSpPr>
            <p:spPr>
              <a:xfrm>
                <a:off x="856665" y="6097349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4" name="矩形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65" y="6097349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/>
              <p:cNvSpPr/>
              <p:nvPr/>
            </p:nvSpPr>
            <p:spPr>
              <a:xfrm>
                <a:off x="1132039" y="5943900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5" name="矩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039" y="5943900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/>
              <p:cNvSpPr/>
              <p:nvPr/>
            </p:nvSpPr>
            <p:spPr>
              <a:xfrm>
                <a:off x="1401232" y="5791074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6" name="矩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32" y="5791074"/>
                <a:ext cx="367677" cy="3195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/>
              <p:cNvSpPr/>
              <p:nvPr/>
            </p:nvSpPr>
            <p:spPr>
              <a:xfrm>
                <a:off x="1672125" y="5637960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7" name="矩形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125" y="5637960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/>
              <p:cNvSpPr/>
              <p:nvPr/>
            </p:nvSpPr>
            <p:spPr>
              <a:xfrm>
                <a:off x="1932867" y="5487419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8" name="矩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867" y="5487419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/>
              <p:cNvSpPr/>
              <p:nvPr/>
            </p:nvSpPr>
            <p:spPr>
              <a:xfrm>
                <a:off x="303227" y="4841219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9" name="矩形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27" y="4841219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/>
              <p:cNvSpPr/>
              <p:nvPr/>
            </p:nvSpPr>
            <p:spPr>
              <a:xfrm>
                <a:off x="308660" y="5107487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0" name="矩形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0" y="5107487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/>
              <p:cNvSpPr/>
              <p:nvPr/>
            </p:nvSpPr>
            <p:spPr>
              <a:xfrm>
                <a:off x="308660" y="5368864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1" name="矩形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0" y="5368864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/>
              <p:cNvSpPr/>
              <p:nvPr/>
            </p:nvSpPr>
            <p:spPr>
              <a:xfrm>
                <a:off x="310212" y="5632603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2" name="矩形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12" y="5632603"/>
                <a:ext cx="367677" cy="3195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/>
              <p:cNvSpPr/>
              <p:nvPr/>
            </p:nvSpPr>
            <p:spPr>
              <a:xfrm>
                <a:off x="308660" y="5896093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3" name="矩形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0" y="5896093"/>
                <a:ext cx="367677" cy="319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/>
              <p:cNvSpPr/>
              <p:nvPr/>
            </p:nvSpPr>
            <p:spPr>
              <a:xfrm>
                <a:off x="308660" y="6155717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4" name="矩形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0" y="6155717"/>
                <a:ext cx="367677" cy="3195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/>
              <p:cNvSpPr/>
              <p:nvPr/>
            </p:nvSpPr>
            <p:spPr>
              <a:xfrm>
                <a:off x="308660" y="6417665"/>
                <a:ext cx="367677" cy="319579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5" name="矩形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0" y="6417665"/>
                <a:ext cx="367677" cy="3195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矩形 155"/>
          <p:cNvSpPr/>
          <p:nvPr/>
        </p:nvSpPr>
        <p:spPr>
          <a:xfrm>
            <a:off x="4940955" y="4692235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5186112" y="4544522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4940955" y="4949442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5185117" y="4805196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5457775" y="4387397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5457774" y="4652864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940953" y="5210347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5184121" y="5069368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457773" y="4918013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385183" y="4498943"/>
            <a:ext cx="4691327" cy="1194480"/>
            <a:chOff x="-142863" y="2436185"/>
            <a:chExt cx="6644370" cy="1973041"/>
          </a:xfrm>
        </p:grpSpPr>
        <p:grpSp>
          <p:nvGrpSpPr>
            <p:cNvPr id="166" name="组合 165"/>
            <p:cNvGrpSpPr/>
            <p:nvPr/>
          </p:nvGrpSpPr>
          <p:grpSpPr>
            <a:xfrm>
              <a:off x="3414517" y="2490082"/>
              <a:ext cx="1287652" cy="1885443"/>
              <a:chOff x="4144181" y="2154057"/>
              <a:chExt cx="1287652" cy="1885443"/>
            </a:xfrm>
          </p:grpSpPr>
          <p:sp>
            <p:nvSpPr>
              <p:cNvPr id="175" name="矩形 174"/>
              <p:cNvSpPr/>
              <p:nvPr/>
            </p:nvSpPr>
            <p:spPr>
              <a:xfrm>
                <a:off x="4144473" y="2643984"/>
                <a:ext cx="520744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4526892" y="2396883"/>
                <a:ext cx="520745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4144181" y="3067464"/>
                <a:ext cx="520744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4528302" y="2821738"/>
                <a:ext cx="520745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4909264" y="2154057"/>
                <a:ext cx="520744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4911087" y="2593168"/>
                <a:ext cx="520746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4144181" y="3511620"/>
                <a:ext cx="520744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2" name="矩形 181"/>
              <p:cNvSpPr/>
              <p:nvPr/>
            </p:nvSpPr>
            <p:spPr>
              <a:xfrm>
                <a:off x="4526892" y="3253640"/>
                <a:ext cx="520745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3" name="矩形 182"/>
              <p:cNvSpPr/>
              <p:nvPr/>
            </p:nvSpPr>
            <p:spPr>
              <a:xfrm>
                <a:off x="4901087" y="3012700"/>
                <a:ext cx="520746" cy="52788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67" name="直接连接符 166"/>
            <p:cNvCxnSpPr/>
            <p:nvPr/>
          </p:nvCxnSpPr>
          <p:spPr>
            <a:xfrm flipH="1">
              <a:off x="-142863" y="3117170"/>
              <a:ext cx="36417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flipH="1">
              <a:off x="993991" y="2436185"/>
              <a:ext cx="3631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H="1">
              <a:off x="-142863" y="4409226"/>
              <a:ext cx="36417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H="1">
              <a:off x="1061094" y="3747810"/>
              <a:ext cx="356442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H="1">
              <a:off x="3498856" y="3071815"/>
              <a:ext cx="3002650" cy="453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H="1" flipV="1">
              <a:off x="4601399" y="2436776"/>
              <a:ext cx="1900108" cy="6350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H="1">
              <a:off x="3498854" y="3071815"/>
              <a:ext cx="3002652" cy="13374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>
              <a:off x="4625514" y="3071815"/>
              <a:ext cx="1875992" cy="6759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矩形 183"/>
          <p:cNvSpPr/>
          <p:nvPr/>
        </p:nvSpPr>
        <p:spPr>
          <a:xfrm>
            <a:off x="5729436" y="4235170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5992602" y="4090088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729436" y="4500478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5992194" y="4355914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5729436" y="4764734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5992194" y="4618600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4940953" y="5475500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5184121" y="5334522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5457773" y="5183167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5729436" y="5029888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5992194" y="4883754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4940953" y="5733927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5184121" y="5592949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5457773" y="5441593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5729436" y="5288314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9" name="矩形 198"/>
          <p:cNvSpPr/>
          <p:nvPr/>
        </p:nvSpPr>
        <p:spPr>
          <a:xfrm>
            <a:off x="5992194" y="5142180"/>
            <a:ext cx="367677" cy="31957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 rot="19745658">
            <a:off x="144456" y="4025459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j-lt"/>
              </a:rPr>
              <a:t>Padding with 0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25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Effectiveness of Kernel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23</a:t>
            </a:fld>
            <a:endParaRPr lang="zh-CN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8" t="53975" r="10910" b="11573"/>
          <a:stretch/>
        </p:blipFill>
        <p:spPr>
          <a:xfrm>
            <a:off x="4490468" y="2002400"/>
            <a:ext cx="3037764" cy="2362704"/>
          </a:xfrm>
          <a:prstGeom prst="rect">
            <a:avLst/>
          </a:prstGeom>
        </p:spPr>
      </p:pic>
      <p:pic>
        <p:nvPicPr>
          <p:cNvPr id="6" name="Picture 2" descr="https://timgsa.baidu.com/timg?image&amp;quality=80&amp;size=b9999_10000&amp;sec=1568908183159&amp;di=d71cf44e1cd3b4390b4e041adfae9e46&amp;imgtype=0&amp;src=http%3A%2F%2Fphotocdn.sohu.com%2F20151027%2FImg42429214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816844" y="1988840"/>
            <a:ext cx="2924421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5" t="54633" r="53243" b="10915"/>
          <a:stretch/>
        </p:blipFill>
        <p:spPr>
          <a:xfrm>
            <a:off x="8126032" y="2002400"/>
            <a:ext cx="3037762" cy="2362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880130" y="4954728"/>
                <a:ext cx="2258439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130" y="4954728"/>
                <a:ext cx="2258439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784006" y="4972191"/>
                <a:ext cx="174868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06" y="4972191"/>
                <a:ext cx="1748684" cy="730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738960" y="435581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Raw image</a:t>
            </a:r>
            <a:endParaRPr lang="zh-CN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030644" y="4355638"/>
                <a:ext cx="2130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Edge detected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644" y="4355638"/>
                <a:ext cx="2130711" cy="369332"/>
              </a:xfrm>
              <a:prstGeom prst="rect">
                <a:avLst/>
              </a:prstGeom>
              <a:blipFill>
                <a:blip r:embed="rId6"/>
                <a:stretch>
                  <a:fillRect l="-228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877716" y="4365104"/>
                <a:ext cx="1534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Blurred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716" y="4365104"/>
                <a:ext cx="1534394" cy="369332"/>
              </a:xfrm>
              <a:prstGeom prst="rect">
                <a:avLst/>
              </a:prstGeom>
              <a:blipFill>
                <a:blip r:embed="rId7"/>
                <a:stretch>
                  <a:fillRect l="-317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8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Effectiveness of Kernel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24</a:t>
            </a:fld>
            <a:endParaRPr lang="zh-CN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2264542" y="392115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Raw Image</a:t>
            </a:r>
            <a:endParaRPr lang="zh-CN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92673" y="3921151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Horizontal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dge detected by w2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40546" y="3921151"/>
            <a:ext cx="285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Vertical edge detected by w1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4691212" y="4701788"/>
                <a:ext cx="191219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212" y="4701788"/>
                <a:ext cx="1912190" cy="732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7320136" y="4725144"/>
                <a:ext cx="196188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w2=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4725144"/>
                <a:ext cx="1961884" cy="730777"/>
              </a:xfrm>
              <a:prstGeom prst="rect">
                <a:avLst/>
              </a:prstGeom>
              <a:blipFill>
                <a:blip r:embed="rId3"/>
                <a:stretch>
                  <a:fillRect l="-7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722" y="2078270"/>
            <a:ext cx="2466975" cy="183832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648" y="2078270"/>
            <a:ext cx="2447925" cy="183832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112" y="2078270"/>
            <a:ext cx="24479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0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直接连接符 158"/>
          <p:cNvCxnSpPr/>
          <p:nvPr/>
        </p:nvCxnSpPr>
        <p:spPr>
          <a:xfrm flipV="1">
            <a:off x="10232463" y="3491345"/>
            <a:ext cx="1092530" cy="1662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Factorization of Convolution Kernel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25</a:t>
            </a:fld>
            <a:endParaRPr lang="zh-CN" altLang="zh-CN"/>
          </a:p>
        </p:txBody>
      </p:sp>
      <p:sp>
        <p:nvSpPr>
          <p:cNvPr id="5" name="矩形 4"/>
          <p:cNvSpPr/>
          <p:nvPr/>
        </p:nvSpPr>
        <p:spPr>
          <a:xfrm>
            <a:off x="3745535" y="3369472"/>
            <a:ext cx="432948" cy="421609"/>
          </a:xfrm>
          <a:prstGeom prst="rect">
            <a:avLst/>
          </a:prstGeom>
          <a:solidFill>
            <a:srgbClr val="FF9243"/>
          </a:solidFill>
          <a:ln>
            <a:solidFill>
              <a:srgbClr val="CC7338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10453" y="2308937"/>
            <a:ext cx="1687893" cy="2518782"/>
            <a:chOff x="1183512" y="2259853"/>
            <a:chExt cx="1687893" cy="2518782"/>
          </a:xfrm>
        </p:grpSpPr>
        <p:sp>
          <p:nvSpPr>
            <p:cNvPr id="15" name="矩形 14"/>
            <p:cNvSpPr/>
            <p:nvPr/>
          </p:nvSpPr>
          <p:spPr>
            <a:xfrm>
              <a:off x="1183512" y="296962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497503" y="279244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810984" y="261906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83512" y="3308950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497503" y="313658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10984" y="296648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83512" y="365609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497503" y="3486667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810984" y="3316561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124721" y="2439857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125326" y="279509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125324" y="314227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183512" y="4006412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497503" y="383698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810984" y="366687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125324" y="3492592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438455" y="2259853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438202" y="2618308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438457" y="297228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438457" y="3316560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183512" y="4357026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497503" y="418069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813565" y="399968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122503" y="3820241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438455" y="3645528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65" name="直接连接符 64"/>
          <p:cNvCxnSpPr/>
          <p:nvPr/>
        </p:nvCxnSpPr>
        <p:spPr>
          <a:xfrm>
            <a:off x="888035" y="3131885"/>
            <a:ext cx="2908300" cy="368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437435" y="2242885"/>
            <a:ext cx="1676400" cy="1092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875335" y="3843085"/>
            <a:ext cx="2933700" cy="1041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2450135" y="3690685"/>
            <a:ext cx="1663700" cy="279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1250725" y="5037695"/>
                <a:ext cx="14863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kernel</a:t>
                </a: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25 </a:t>
                </a:r>
                <a:r>
                  <a:rPr lang="en-US" altLang="zh-CN" dirty="0" smtClean="0"/>
                  <a:t>parameters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25" y="5037695"/>
                <a:ext cx="1486304" cy="646331"/>
              </a:xfrm>
              <a:prstGeom prst="rect">
                <a:avLst/>
              </a:prstGeom>
              <a:blipFill>
                <a:blip r:embed="rId2"/>
                <a:stretch>
                  <a:fillRect l="-3279" t="-4717" r="-3689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右箭头 79"/>
          <p:cNvSpPr/>
          <p:nvPr/>
        </p:nvSpPr>
        <p:spPr>
          <a:xfrm>
            <a:off x="4643113" y="3448369"/>
            <a:ext cx="1444642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3732541" y="2836958"/>
                <a:ext cx="3251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Factorize into </a:t>
                </a:r>
              </a:p>
              <a:p>
                <a:pPr algn="ctr"/>
                <a:r>
                  <a:rPr lang="en-US" altLang="zh-CN" dirty="0" smtClean="0"/>
                  <a:t>two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CN" dirty="0" smtClean="0"/>
                  <a:t> kernels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41" y="2836958"/>
                <a:ext cx="325120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组合 81"/>
          <p:cNvGrpSpPr/>
          <p:nvPr/>
        </p:nvGrpSpPr>
        <p:grpSpPr>
          <a:xfrm>
            <a:off x="6783870" y="2132610"/>
            <a:ext cx="1687893" cy="2518782"/>
            <a:chOff x="1183512" y="2259853"/>
            <a:chExt cx="1687893" cy="2518782"/>
          </a:xfrm>
        </p:grpSpPr>
        <p:sp>
          <p:nvSpPr>
            <p:cNvPr id="83" name="矩形 82"/>
            <p:cNvSpPr/>
            <p:nvPr/>
          </p:nvSpPr>
          <p:spPr>
            <a:xfrm>
              <a:off x="1183512" y="296962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497503" y="279244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1810984" y="261906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1183512" y="3308950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497503" y="313658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810984" y="296648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183512" y="365609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497503" y="3486667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1810984" y="3316561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2124721" y="2439857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125326" y="279509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2125324" y="314227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183512" y="4006412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497503" y="383698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810984" y="366687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2125324" y="3492592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2438455" y="2259853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2438202" y="2618308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2438457" y="2972284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2438457" y="3316560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183512" y="4357026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1497503" y="418069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1813565" y="399968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2122503" y="3820241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2438455" y="3645528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9226869" y="2652843"/>
            <a:ext cx="1060421" cy="1478317"/>
            <a:chOff x="9413408" y="2197408"/>
            <a:chExt cx="1060421" cy="1478317"/>
          </a:xfrm>
        </p:grpSpPr>
        <p:sp>
          <p:nvSpPr>
            <p:cNvPr id="111" name="矩形 110"/>
            <p:cNvSpPr/>
            <p:nvPr/>
          </p:nvSpPr>
          <p:spPr>
            <a:xfrm>
              <a:off x="9413408" y="255661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9413408" y="290403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9413408" y="3254116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9727145" y="2377412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9727750" y="2732650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9727748" y="307982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10040879" y="2197408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10040626" y="2555863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10040881" y="2909839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6" name="矩形 135"/>
          <p:cNvSpPr/>
          <p:nvPr/>
        </p:nvSpPr>
        <p:spPr>
          <a:xfrm>
            <a:off x="10959994" y="3181197"/>
            <a:ext cx="432948" cy="42160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37" name="直接连接符 136"/>
          <p:cNvCxnSpPr/>
          <p:nvPr/>
        </p:nvCxnSpPr>
        <p:spPr>
          <a:xfrm>
            <a:off x="6855500" y="2966746"/>
            <a:ext cx="2435225" cy="157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7777710" y="2434435"/>
            <a:ext cx="1814640" cy="537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V="1">
            <a:off x="6842800" y="3467100"/>
            <a:ext cx="2457450" cy="504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 flipV="1">
            <a:off x="7776250" y="3305175"/>
            <a:ext cx="1838325" cy="180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10236421" y="2583543"/>
            <a:ext cx="1103086" cy="566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9294312" y="3135086"/>
            <a:ext cx="1745673" cy="154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flipV="1">
            <a:off x="9294312" y="3657600"/>
            <a:ext cx="1745673" cy="510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/>
              <p:cNvSpPr txBox="1"/>
              <p:nvPr/>
            </p:nvSpPr>
            <p:spPr>
              <a:xfrm>
                <a:off x="7637831" y="4761126"/>
                <a:ext cx="1343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/>
                  <a:t>k</a:t>
                </a:r>
                <a:r>
                  <a:rPr lang="en-US" altLang="zh-CN" dirty="0" smtClean="0"/>
                  <a:t>ernel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1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31" y="4761126"/>
                <a:ext cx="1343638" cy="369332"/>
              </a:xfrm>
              <a:prstGeom prst="rect">
                <a:avLst/>
              </a:prstGeom>
              <a:blipFill>
                <a:blip r:embed="rId4"/>
                <a:stretch>
                  <a:fillRect t="-8197" r="-36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/>
              <p:cNvSpPr txBox="1"/>
              <p:nvPr/>
            </p:nvSpPr>
            <p:spPr>
              <a:xfrm>
                <a:off x="9709212" y="4761126"/>
                <a:ext cx="1343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/>
                  <a:t>k</a:t>
                </a:r>
                <a:r>
                  <a:rPr lang="en-US" altLang="zh-CN" dirty="0" smtClean="0"/>
                  <a:t>ernel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2" name="文本框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212" y="4761126"/>
                <a:ext cx="1343638" cy="369332"/>
              </a:xfrm>
              <a:prstGeom prst="rect">
                <a:avLst/>
              </a:prstGeom>
              <a:blipFill>
                <a:blip r:embed="rId5"/>
                <a:stretch>
                  <a:fillRect t="-8197" r="-36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矩形 162"/>
          <p:cNvSpPr/>
          <p:nvPr/>
        </p:nvSpPr>
        <p:spPr>
          <a:xfrm>
            <a:off x="8255034" y="5269549"/>
            <a:ext cx="2265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Total of </a:t>
            </a:r>
            <a:r>
              <a:rPr lang="en-US" altLang="zh-CN" dirty="0" smtClean="0">
                <a:solidFill>
                  <a:srgbClr val="FF0000"/>
                </a:solidFill>
              </a:rPr>
              <a:t>18</a:t>
            </a:r>
            <a:r>
              <a:rPr lang="en-US" altLang="zh-CN" dirty="0" smtClean="0"/>
              <a:t> parameters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2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Factorization of Convolution Kernel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26</a:t>
            </a:fld>
            <a:endParaRPr lang="zh-CN" altLang="zh-CN"/>
          </a:p>
        </p:txBody>
      </p:sp>
      <p:grpSp>
        <p:nvGrpSpPr>
          <p:cNvPr id="108" name="组合 107"/>
          <p:cNvGrpSpPr/>
          <p:nvPr/>
        </p:nvGrpSpPr>
        <p:grpSpPr>
          <a:xfrm>
            <a:off x="607924" y="2682781"/>
            <a:ext cx="3011495" cy="2403563"/>
            <a:chOff x="834133" y="2619375"/>
            <a:chExt cx="3011495" cy="2403563"/>
          </a:xfrm>
        </p:grpSpPr>
        <p:sp>
          <p:nvSpPr>
            <p:cNvPr id="5" name="矩形 4"/>
            <p:cNvSpPr/>
            <p:nvPr/>
          </p:nvSpPr>
          <p:spPr>
            <a:xfrm>
              <a:off x="3412680" y="3186663"/>
              <a:ext cx="432948" cy="421609"/>
            </a:xfrm>
            <a:prstGeom prst="rect">
              <a:avLst/>
            </a:prstGeom>
            <a:solidFill>
              <a:srgbClr val="FF9243"/>
            </a:solidFill>
            <a:ln>
              <a:solidFill>
                <a:srgbClr val="CC7338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34133" y="2668148"/>
              <a:ext cx="1060420" cy="1458639"/>
              <a:chOff x="834133" y="2668148"/>
              <a:chExt cx="1060420" cy="145863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834133" y="301870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148124" y="284152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461605" y="2668148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34133" y="3358034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148124" y="3185673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461605" y="3015568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34133" y="3705178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148124" y="3535751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461605" y="3365645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32" name="直接连接符 31"/>
            <p:cNvCxnSpPr/>
            <p:nvPr/>
          </p:nvCxnSpPr>
          <p:spPr>
            <a:xfrm>
              <a:off x="902525" y="3135086"/>
              <a:ext cx="2565070" cy="19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819275" y="2619375"/>
              <a:ext cx="1968954" cy="5275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895350" y="3657600"/>
              <a:ext cx="2590800" cy="504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819275" y="3486150"/>
              <a:ext cx="1981200" cy="1619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1581072" y="4653606"/>
              <a:ext cx="13708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9</a:t>
              </a:r>
              <a:r>
                <a:rPr lang="en-US" altLang="zh-CN" dirty="0" smtClean="0"/>
                <a:t> parameters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/>
                <p:cNvSpPr/>
                <p:nvPr/>
              </p:nvSpPr>
              <p:spPr>
                <a:xfrm>
                  <a:off x="1608322" y="4284274"/>
                  <a:ext cx="13436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a14:m>
                  <a:r>
                    <a:rPr lang="zh-CN" altLang="en-US" dirty="0" smtClean="0"/>
                    <a:t> </a:t>
                  </a:r>
                  <a:r>
                    <a:rPr lang="en-US" altLang="zh-CN" dirty="0" smtClean="0"/>
                    <a:t>kernel</a:t>
                  </a:r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322" y="4284274"/>
                  <a:ext cx="1343638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8197" r="-36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组合 108"/>
          <p:cNvGrpSpPr/>
          <p:nvPr/>
        </p:nvGrpSpPr>
        <p:grpSpPr>
          <a:xfrm>
            <a:off x="6863771" y="2603948"/>
            <a:ext cx="4070929" cy="2482396"/>
            <a:chOff x="6096000" y="2540542"/>
            <a:chExt cx="4070929" cy="2482396"/>
          </a:xfrm>
        </p:grpSpPr>
        <p:grpSp>
          <p:nvGrpSpPr>
            <p:cNvPr id="51" name="组合 50"/>
            <p:cNvGrpSpPr/>
            <p:nvPr/>
          </p:nvGrpSpPr>
          <p:grpSpPr>
            <a:xfrm>
              <a:off x="6096000" y="2540542"/>
              <a:ext cx="1052072" cy="1457516"/>
              <a:chOff x="834133" y="2674872"/>
              <a:chExt cx="1052072" cy="1457516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834133" y="3024310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1148124" y="284152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453257" y="2674872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834133" y="3363635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148124" y="3185673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453257" y="3022292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834133" y="371077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148124" y="3535751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453257" y="337236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7925674" y="2877052"/>
              <a:ext cx="1060420" cy="772170"/>
              <a:chOff x="834133" y="2668148"/>
              <a:chExt cx="1060420" cy="772170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834133" y="301870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148124" y="2841529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461605" y="2668148"/>
                <a:ext cx="432948" cy="421609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9733981" y="3313445"/>
              <a:ext cx="432948" cy="42160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6153399" y="3011756"/>
              <a:ext cx="1833314" cy="336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6462713" y="2828925"/>
              <a:ext cx="1838325" cy="3524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6162675" y="3690938"/>
              <a:ext cx="1828800" cy="3381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6469380" y="3528060"/>
              <a:ext cx="1828800" cy="3429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7966663" y="3345082"/>
              <a:ext cx="1834562" cy="934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7991475" y="3695702"/>
              <a:ext cx="1809750" cy="83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8920162" y="2818270"/>
              <a:ext cx="1185863" cy="4488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8924925" y="3171825"/>
              <a:ext cx="1190625" cy="2286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/>
                <p:cNvSpPr/>
                <p:nvPr/>
              </p:nvSpPr>
              <p:spPr>
                <a:xfrm>
                  <a:off x="6528948" y="4238526"/>
                  <a:ext cx="13436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a14:m>
                  <a:r>
                    <a:rPr lang="zh-CN" altLang="en-US" dirty="0" smtClean="0"/>
                    <a:t> </a:t>
                  </a:r>
                  <a:r>
                    <a:rPr lang="en-US" altLang="zh-CN" dirty="0" smtClean="0"/>
                    <a:t>kernel</a:t>
                  </a:r>
                </a:p>
              </p:txBody>
            </p:sp>
          </mc:Choice>
          <mc:Fallback xmlns="">
            <p:sp>
              <p:nvSpPr>
                <p:cNvPr id="105" name="矩形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948" y="4238526"/>
                  <a:ext cx="1343638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 r="-3636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/>
                <p:cNvSpPr/>
                <p:nvPr/>
              </p:nvSpPr>
              <p:spPr>
                <a:xfrm>
                  <a:off x="8457587" y="4238526"/>
                  <a:ext cx="13436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a14:m>
                  <a:r>
                    <a:rPr lang="zh-CN" altLang="en-US" dirty="0" smtClean="0"/>
                    <a:t> </a:t>
                  </a:r>
                  <a:r>
                    <a:rPr lang="en-US" altLang="zh-CN" dirty="0" smtClean="0"/>
                    <a:t>kernel</a:t>
                  </a:r>
                </a:p>
              </p:txBody>
            </p:sp>
          </mc:Choice>
          <mc:Fallback xmlns="">
            <p:sp>
              <p:nvSpPr>
                <p:cNvPr id="106" name="矩形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7587" y="4238526"/>
                  <a:ext cx="1343638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0000" r="-362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矩形 106"/>
            <p:cNvSpPr/>
            <p:nvPr/>
          </p:nvSpPr>
          <p:spPr>
            <a:xfrm>
              <a:off x="6842939" y="4653606"/>
              <a:ext cx="2149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Total of 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6</a:t>
              </a:r>
              <a:r>
                <a:rPr lang="en-US" altLang="zh-CN" dirty="0" smtClean="0"/>
                <a:t> parameters</a:t>
              </a:r>
              <a:endParaRPr lang="zh-CN" altLang="en-US" dirty="0"/>
            </a:p>
          </p:txBody>
        </p:sp>
      </p:grpSp>
      <p:sp>
        <p:nvSpPr>
          <p:cNvPr id="65" name="右箭头 64"/>
          <p:cNvSpPr/>
          <p:nvPr/>
        </p:nvSpPr>
        <p:spPr>
          <a:xfrm>
            <a:off x="4570427" y="3572299"/>
            <a:ext cx="1444642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3659855" y="2960888"/>
                <a:ext cx="3251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Factorize into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CN" dirty="0"/>
                  <a:t> kernels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855" y="2960888"/>
                <a:ext cx="325120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8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27</a:t>
            </a:fld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2060848"/>
            <a:ext cx="10515600" cy="309634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 smtClean="0"/>
              <a:t>Motivation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 smtClean="0"/>
              <a:t>Components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CNNs’ </a:t>
            </a:r>
            <a:r>
              <a:rPr lang="en-US" altLang="zh-CN" dirty="0" smtClean="0">
                <a:solidFill>
                  <a:srgbClr val="FF0000"/>
                </a:solidFill>
              </a:rPr>
              <a:t>Structure 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 smtClean="0"/>
              <a:t>Learning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 smtClean="0"/>
              <a:t>Application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020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28</a:t>
            </a:fld>
            <a:endParaRPr lang="zh-CN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228235" y="4347883"/>
            <a:ext cx="192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2. Pooling layer</a:t>
            </a:r>
            <a:endParaRPr lang="zh-CN" altLang="en-US" dirty="0">
              <a:latin typeface="+mj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86203" y="1401670"/>
            <a:ext cx="234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1. Convolutional layer</a:t>
            </a:r>
            <a:endParaRPr lang="zh-CN" altLang="en-US" dirty="0">
              <a:latin typeface="+mj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55551" y="3979274"/>
            <a:ext cx="276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3. Fully-connected layer</a:t>
            </a:r>
            <a:endParaRPr lang="zh-CN" altLang="en-US" dirty="0">
              <a:latin typeface="+mj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052366" y="1403026"/>
            <a:ext cx="2054409" cy="2187698"/>
            <a:chOff x="5616073" y="2589447"/>
            <a:chExt cx="2054409" cy="2187698"/>
          </a:xfrm>
        </p:grpSpPr>
        <p:grpSp>
          <p:nvGrpSpPr>
            <p:cNvPr id="30" name="组合 29"/>
            <p:cNvGrpSpPr/>
            <p:nvPr/>
          </p:nvGrpSpPr>
          <p:grpSpPr>
            <a:xfrm>
              <a:off x="5664084" y="3185480"/>
              <a:ext cx="1958387" cy="1591665"/>
              <a:chOff x="4910474" y="2771684"/>
              <a:chExt cx="2289421" cy="1860710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6077471" y="2849484"/>
                <a:ext cx="1069748" cy="110508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021390" y="3933055"/>
                <a:ext cx="1074610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5576635" y="3951540"/>
                <a:ext cx="515422" cy="532448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5"/>
              <p:cNvGrpSpPr>
                <a:grpSpLocks noChangeAspect="1"/>
              </p:cNvGrpSpPr>
              <p:nvPr/>
            </p:nvGrpSpPr>
            <p:grpSpPr bwMode="auto">
              <a:xfrm>
                <a:off x="4910474" y="2771684"/>
                <a:ext cx="2289421" cy="1860710"/>
                <a:chOff x="3003" y="1370"/>
                <a:chExt cx="2825" cy="2296"/>
              </a:xfrm>
            </p:grpSpPr>
            <p:sp>
              <p:nvSpPr>
                <p:cNvPr id="36" name="Rectangle 7"/>
                <p:cNvSpPr>
                  <a:spLocks noChangeArrowheads="1"/>
                </p:cNvSpPr>
                <p:nvPr/>
              </p:nvSpPr>
              <p:spPr bwMode="auto">
                <a:xfrm>
                  <a:off x="3159" y="1418"/>
                  <a:ext cx="2604" cy="2052"/>
                </a:xfrm>
                <a:prstGeom prst="rect">
                  <a:avLst/>
                </a:prstGeom>
                <a:noFill/>
                <a:ln w="0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37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159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38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483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39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3807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40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4131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41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461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42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4785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43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5109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44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5433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4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5763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46" name="Line 17"/>
                <p:cNvSpPr>
                  <a:spLocks noChangeShapeType="1"/>
                </p:cNvSpPr>
                <p:nvPr/>
              </p:nvSpPr>
              <p:spPr bwMode="auto">
                <a:xfrm>
                  <a:off x="3159" y="3470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47" name="Line 18"/>
                <p:cNvSpPr>
                  <a:spLocks noChangeShapeType="1"/>
                </p:cNvSpPr>
                <p:nvPr/>
              </p:nvSpPr>
              <p:spPr bwMode="auto">
                <a:xfrm>
                  <a:off x="3159" y="3128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48" name="Line 19"/>
                <p:cNvSpPr>
                  <a:spLocks noChangeShapeType="1"/>
                </p:cNvSpPr>
                <p:nvPr/>
              </p:nvSpPr>
              <p:spPr bwMode="auto">
                <a:xfrm>
                  <a:off x="3159" y="2786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49" name="Line 20"/>
                <p:cNvSpPr>
                  <a:spLocks noChangeShapeType="1"/>
                </p:cNvSpPr>
                <p:nvPr/>
              </p:nvSpPr>
              <p:spPr bwMode="auto">
                <a:xfrm>
                  <a:off x="3159" y="2444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50" name="Line 21"/>
                <p:cNvSpPr>
                  <a:spLocks noChangeShapeType="1"/>
                </p:cNvSpPr>
                <p:nvPr/>
              </p:nvSpPr>
              <p:spPr bwMode="auto">
                <a:xfrm>
                  <a:off x="3159" y="2102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51" name="Line 22"/>
                <p:cNvSpPr>
                  <a:spLocks noChangeShapeType="1"/>
                </p:cNvSpPr>
                <p:nvPr/>
              </p:nvSpPr>
              <p:spPr bwMode="auto">
                <a:xfrm>
                  <a:off x="3159" y="1760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52" name="Line 23"/>
                <p:cNvSpPr>
                  <a:spLocks noChangeShapeType="1"/>
                </p:cNvSpPr>
                <p:nvPr/>
              </p:nvSpPr>
              <p:spPr bwMode="auto">
                <a:xfrm>
                  <a:off x="3159" y="1418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53" name="Line 24"/>
                <p:cNvSpPr>
                  <a:spLocks noChangeShapeType="1"/>
                </p:cNvSpPr>
                <p:nvPr/>
              </p:nvSpPr>
              <p:spPr bwMode="auto">
                <a:xfrm>
                  <a:off x="3159" y="1418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54" name="Line 25"/>
                <p:cNvSpPr>
                  <a:spLocks noChangeShapeType="1"/>
                </p:cNvSpPr>
                <p:nvPr/>
              </p:nvSpPr>
              <p:spPr bwMode="auto">
                <a:xfrm>
                  <a:off x="3159" y="3470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55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5763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56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159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57" name="Line 28"/>
                <p:cNvSpPr>
                  <a:spLocks noChangeShapeType="1"/>
                </p:cNvSpPr>
                <p:nvPr/>
              </p:nvSpPr>
              <p:spPr bwMode="auto">
                <a:xfrm>
                  <a:off x="3159" y="3470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58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159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59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3159" y="3440"/>
                  <a:ext cx="0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60" name="Line 31"/>
                <p:cNvSpPr>
                  <a:spLocks noChangeShapeType="1"/>
                </p:cNvSpPr>
                <p:nvPr/>
              </p:nvSpPr>
              <p:spPr bwMode="auto">
                <a:xfrm>
                  <a:off x="3159" y="1418"/>
                  <a:ext cx="0" cy="2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61" name="Rectangle 32"/>
                <p:cNvSpPr>
                  <a:spLocks noChangeArrowheads="1"/>
                </p:cNvSpPr>
                <p:nvPr/>
              </p:nvSpPr>
              <p:spPr bwMode="auto">
                <a:xfrm>
                  <a:off x="3117" y="3488"/>
                  <a:ext cx="132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-4</a:t>
                  </a:r>
                  <a:endPara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62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3483" y="3440"/>
                  <a:ext cx="0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63" name="Line 34"/>
                <p:cNvSpPr>
                  <a:spLocks noChangeShapeType="1"/>
                </p:cNvSpPr>
                <p:nvPr/>
              </p:nvSpPr>
              <p:spPr bwMode="auto">
                <a:xfrm>
                  <a:off x="3483" y="1418"/>
                  <a:ext cx="0" cy="2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64" name="Rectangle 35"/>
                <p:cNvSpPr>
                  <a:spLocks noChangeArrowheads="1"/>
                </p:cNvSpPr>
                <p:nvPr/>
              </p:nvSpPr>
              <p:spPr bwMode="auto">
                <a:xfrm>
                  <a:off x="3441" y="3488"/>
                  <a:ext cx="132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-3</a:t>
                  </a:r>
                  <a:endPara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65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3807" y="3440"/>
                  <a:ext cx="0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66" name="Line 37"/>
                <p:cNvSpPr>
                  <a:spLocks noChangeShapeType="1"/>
                </p:cNvSpPr>
                <p:nvPr/>
              </p:nvSpPr>
              <p:spPr bwMode="auto">
                <a:xfrm>
                  <a:off x="3807" y="1418"/>
                  <a:ext cx="0" cy="2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67" name="Rectangle 38"/>
                <p:cNvSpPr>
                  <a:spLocks noChangeArrowheads="1"/>
                </p:cNvSpPr>
                <p:nvPr/>
              </p:nvSpPr>
              <p:spPr bwMode="auto">
                <a:xfrm>
                  <a:off x="3765" y="3488"/>
                  <a:ext cx="132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-2</a:t>
                  </a:r>
                  <a:endPara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68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4131" y="3440"/>
                  <a:ext cx="0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69" name="Line 40"/>
                <p:cNvSpPr>
                  <a:spLocks noChangeShapeType="1"/>
                </p:cNvSpPr>
                <p:nvPr/>
              </p:nvSpPr>
              <p:spPr bwMode="auto">
                <a:xfrm>
                  <a:off x="4131" y="1418"/>
                  <a:ext cx="0" cy="2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70" name="Rectangle 41"/>
                <p:cNvSpPr>
                  <a:spLocks noChangeArrowheads="1"/>
                </p:cNvSpPr>
                <p:nvPr/>
              </p:nvSpPr>
              <p:spPr bwMode="auto">
                <a:xfrm>
                  <a:off x="4089" y="3488"/>
                  <a:ext cx="132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-1</a:t>
                  </a:r>
                  <a:endPara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7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4461" y="3440"/>
                  <a:ext cx="0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72" name="Line 43"/>
                <p:cNvSpPr>
                  <a:spLocks noChangeShapeType="1"/>
                </p:cNvSpPr>
                <p:nvPr/>
              </p:nvSpPr>
              <p:spPr bwMode="auto">
                <a:xfrm>
                  <a:off x="4461" y="1418"/>
                  <a:ext cx="0" cy="2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73" name="Rectangle 44"/>
                <p:cNvSpPr>
                  <a:spLocks noChangeArrowheads="1"/>
                </p:cNvSpPr>
                <p:nvPr/>
              </p:nvSpPr>
              <p:spPr bwMode="auto">
                <a:xfrm>
                  <a:off x="4443" y="3488"/>
                  <a:ext cx="83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0</a:t>
                  </a:r>
                  <a:endPara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74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4785" y="3440"/>
                  <a:ext cx="0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75" name="Line 46"/>
                <p:cNvSpPr>
                  <a:spLocks noChangeShapeType="1"/>
                </p:cNvSpPr>
                <p:nvPr/>
              </p:nvSpPr>
              <p:spPr bwMode="auto">
                <a:xfrm>
                  <a:off x="4785" y="1418"/>
                  <a:ext cx="0" cy="2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76" name="Rectangle 47"/>
                <p:cNvSpPr>
                  <a:spLocks noChangeArrowheads="1"/>
                </p:cNvSpPr>
                <p:nvPr/>
              </p:nvSpPr>
              <p:spPr bwMode="auto">
                <a:xfrm>
                  <a:off x="4767" y="3488"/>
                  <a:ext cx="83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1</a:t>
                  </a:r>
                  <a:endPara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77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5109" y="3440"/>
                  <a:ext cx="0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78" name="Line 49"/>
                <p:cNvSpPr>
                  <a:spLocks noChangeShapeType="1"/>
                </p:cNvSpPr>
                <p:nvPr/>
              </p:nvSpPr>
              <p:spPr bwMode="auto">
                <a:xfrm>
                  <a:off x="5109" y="1418"/>
                  <a:ext cx="0" cy="2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79" name="Rectangle 50"/>
                <p:cNvSpPr>
                  <a:spLocks noChangeArrowheads="1"/>
                </p:cNvSpPr>
                <p:nvPr/>
              </p:nvSpPr>
              <p:spPr bwMode="auto">
                <a:xfrm>
                  <a:off x="5091" y="3488"/>
                  <a:ext cx="83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2</a:t>
                  </a:r>
                  <a:endPara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80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5433" y="3440"/>
                  <a:ext cx="0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81" name="Line 52"/>
                <p:cNvSpPr>
                  <a:spLocks noChangeShapeType="1"/>
                </p:cNvSpPr>
                <p:nvPr/>
              </p:nvSpPr>
              <p:spPr bwMode="auto">
                <a:xfrm>
                  <a:off x="5433" y="1418"/>
                  <a:ext cx="0" cy="2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82" name="Rectangle 53"/>
                <p:cNvSpPr>
                  <a:spLocks noChangeArrowheads="1"/>
                </p:cNvSpPr>
                <p:nvPr/>
              </p:nvSpPr>
              <p:spPr bwMode="auto">
                <a:xfrm>
                  <a:off x="5415" y="3488"/>
                  <a:ext cx="83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3</a:t>
                  </a:r>
                  <a:endPara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83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5763" y="3440"/>
                  <a:ext cx="0" cy="3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84" name="Line 55"/>
                <p:cNvSpPr>
                  <a:spLocks noChangeShapeType="1"/>
                </p:cNvSpPr>
                <p:nvPr/>
              </p:nvSpPr>
              <p:spPr bwMode="auto">
                <a:xfrm>
                  <a:off x="5763" y="1418"/>
                  <a:ext cx="0" cy="24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85" name="Rectangle 56"/>
                <p:cNvSpPr>
                  <a:spLocks noChangeArrowheads="1"/>
                </p:cNvSpPr>
                <p:nvPr/>
              </p:nvSpPr>
              <p:spPr bwMode="auto">
                <a:xfrm>
                  <a:off x="5745" y="3488"/>
                  <a:ext cx="83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4</a:t>
                  </a:r>
                  <a:endPara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86" name="Line 57"/>
                <p:cNvSpPr>
                  <a:spLocks noChangeShapeType="1"/>
                </p:cNvSpPr>
                <p:nvPr/>
              </p:nvSpPr>
              <p:spPr bwMode="auto">
                <a:xfrm>
                  <a:off x="3159" y="3470"/>
                  <a:ext cx="2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87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5733" y="3470"/>
                  <a:ext cx="30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88" name="Rectangle 59"/>
                <p:cNvSpPr>
                  <a:spLocks noChangeArrowheads="1"/>
                </p:cNvSpPr>
                <p:nvPr/>
              </p:nvSpPr>
              <p:spPr bwMode="auto">
                <a:xfrm>
                  <a:off x="3003" y="3422"/>
                  <a:ext cx="132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-</a:t>
                  </a:r>
                  <a:r>
                    <a:rPr kumimoji="0" lang="en-US" altLang="zh-CN" sz="8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2</a:t>
                  </a:r>
                  <a:endPara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89" name="Line 60"/>
                <p:cNvSpPr>
                  <a:spLocks noChangeShapeType="1"/>
                </p:cNvSpPr>
                <p:nvPr/>
              </p:nvSpPr>
              <p:spPr bwMode="auto">
                <a:xfrm>
                  <a:off x="3159" y="3128"/>
                  <a:ext cx="2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90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5733" y="3128"/>
                  <a:ext cx="30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91" name="Rectangle 62"/>
                <p:cNvSpPr>
                  <a:spLocks noChangeArrowheads="1"/>
                </p:cNvSpPr>
                <p:nvPr/>
              </p:nvSpPr>
              <p:spPr bwMode="auto">
                <a:xfrm>
                  <a:off x="3003" y="3080"/>
                  <a:ext cx="132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-</a:t>
                  </a:r>
                  <a:r>
                    <a:rPr kumimoji="0" lang="en-US" altLang="zh-CN" sz="8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1</a:t>
                  </a:r>
                  <a:endPara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92" name="Line 63"/>
                <p:cNvSpPr>
                  <a:spLocks noChangeShapeType="1"/>
                </p:cNvSpPr>
                <p:nvPr/>
              </p:nvSpPr>
              <p:spPr bwMode="auto">
                <a:xfrm>
                  <a:off x="3159" y="2786"/>
                  <a:ext cx="2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93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5733" y="2786"/>
                  <a:ext cx="30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94" name="Rectangle 65"/>
                <p:cNvSpPr>
                  <a:spLocks noChangeArrowheads="1"/>
                </p:cNvSpPr>
                <p:nvPr/>
              </p:nvSpPr>
              <p:spPr bwMode="auto">
                <a:xfrm>
                  <a:off x="3003" y="2738"/>
                  <a:ext cx="83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8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0</a:t>
                  </a:r>
                  <a:endPara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95" name="Line 66"/>
                <p:cNvSpPr>
                  <a:spLocks noChangeShapeType="1"/>
                </p:cNvSpPr>
                <p:nvPr/>
              </p:nvSpPr>
              <p:spPr bwMode="auto">
                <a:xfrm>
                  <a:off x="3159" y="2444"/>
                  <a:ext cx="2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96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5733" y="2444"/>
                  <a:ext cx="30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97" name="Rectangle 68"/>
                <p:cNvSpPr>
                  <a:spLocks noChangeArrowheads="1"/>
                </p:cNvSpPr>
                <p:nvPr/>
              </p:nvSpPr>
              <p:spPr bwMode="auto">
                <a:xfrm>
                  <a:off x="3003" y="2396"/>
                  <a:ext cx="83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800" dirty="0">
                      <a:solidFill>
                        <a:srgbClr val="000000"/>
                      </a:solidFill>
                      <a:latin typeface="Helvetica" charset="0"/>
                    </a:rPr>
                    <a:t>1</a:t>
                  </a:r>
                  <a:endPara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98" name="Line 69"/>
                <p:cNvSpPr>
                  <a:spLocks noChangeShapeType="1"/>
                </p:cNvSpPr>
                <p:nvPr/>
              </p:nvSpPr>
              <p:spPr bwMode="auto">
                <a:xfrm>
                  <a:off x="3159" y="2102"/>
                  <a:ext cx="2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99" name="Line 70"/>
                <p:cNvSpPr>
                  <a:spLocks noChangeShapeType="1"/>
                </p:cNvSpPr>
                <p:nvPr/>
              </p:nvSpPr>
              <p:spPr bwMode="auto">
                <a:xfrm flipH="1">
                  <a:off x="5733" y="2102"/>
                  <a:ext cx="30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00" name="Rectangle 71"/>
                <p:cNvSpPr>
                  <a:spLocks noChangeArrowheads="1"/>
                </p:cNvSpPr>
                <p:nvPr/>
              </p:nvSpPr>
              <p:spPr bwMode="auto">
                <a:xfrm>
                  <a:off x="3003" y="2054"/>
                  <a:ext cx="83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8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2</a:t>
                  </a:r>
                  <a:endPara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101" name="Line 72"/>
                <p:cNvSpPr>
                  <a:spLocks noChangeShapeType="1"/>
                </p:cNvSpPr>
                <p:nvPr/>
              </p:nvSpPr>
              <p:spPr bwMode="auto">
                <a:xfrm>
                  <a:off x="3159" y="1760"/>
                  <a:ext cx="2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02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5733" y="1760"/>
                  <a:ext cx="30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03" name="Rectangle 74"/>
                <p:cNvSpPr>
                  <a:spLocks noChangeArrowheads="1"/>
                </p:cNvSpPr>
                <p:nvPr/>
              </p:nvSpPr>
              <p:spPr bwMode="auto">
                <a:xfrm>
                  <a:off x="3003" y="1712"/>
                  <a:ext cx="83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8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3</a:t>
                  </a:r>
                  <a:endPara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104" name="Line 75"/>
                <p:cNvSpPr>
                  <a:spLocks noChangeShapeType="1"/>
                </p:cNvSpPr>
                <p:nvPr/>
              </p:nvSpPr>
              <p:spPr bwMode="auto">
                <a:xfrm>
                  <a:off x="3159" y="1418"/>
                  <a:ext cx="2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05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5733" y="1418"/>
                  <a:ext cx="30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06" name="Rectangle 77"/>
                <p:cNvSpPr>
                  <a:spLocks noChangeArrowheads="1"/>
                </p:cNvSpPr>
                <p:nvPr/>
              </p:nvSpPr>
              <p:spPr bwMode="auto">
                <a:xfrm>
                  <a:off x="3003" y="1370"/>
                  <a:ext cx="83" cy="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宋体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8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ea typeface="宋体" pitchFamily="2" charset="-122"/>
                      <a:cs typeface="宋体" pitchFamily="2" charset="-122"/>
                    </a:rPr>
                    <a:t>4</a:t>
                  </a:r>
                  <a:endPara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107" name="Line 78"/>
                <p:cNvSpPr>
                  <a:spLocks noChangeShapeType="1"/>
                </p:cNvSpPr>
                <p:nvPr/>
              </p:nvSpPr>
              <p:spPr bwMode="auto">
                <a:xfrm>
                  <a:off x="3159" y="1418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08" name="Line 79"/>
                <p:cNvSpPr>
                  <a:spLocks noChangeShapeType="1"/>
                </p:cNvSpPr>
                <p:nvPr/>
              </p:nvSpPr>
              <p:spPr bwMode="auto">
                <a:xfrm>
                  <a:off x="3159" y="3470"/>
                  <a:ext cx="2604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09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5763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10" name="Freeform 82"/>
                <p:cNvSpPr>
                  <a:spLocks/>
                </p:cNvSpPr>
                <p:nvPr/>
              </p:nvSpPr>
              <p:spPr bwMode="auto">
                <a:xfrm>
                  <a:off x="3159" y="2786"/>
                  <a:ext cx="2604" cy="0"/>
                </a:xfrm>
                <a:custGeom>
                  <a:avLst/>
                  <a:gdLst>
                    <a:gd name="T0" fmla="*/ 30 w 2604"/>
                    <a:gd name="T1" fmla="*/ 96 w 2604"/>
                    <a:gd name="T2" fmla="*/ 162 w 2604"/>
                    <a:gd name="T3" fmla="*/ 222 w 2604"/>
                    <a:gd name="T4" fmla="*/ 288 w 2604"/>
                    <a:gd name="T5" fmla="*/ 354 w 2604"/>
                    <a:gd name="T6" fmla="*/ 420 w 2604"/>
                    <a:gd name="T7" fmla="*/ 486 w 2604"/>
                    <a:gd name="T8" fmla="*/ 552 w 2604"/>
                    <a:gd name="T9" fmla="*/ 618 w 2604"/>
                    <a:gd name="T10" fmla="*/ 678 w 2604"/>
                    <a:gd name="T11" fmla="*/ 744 w 2604"/>
                    <a:gd name="T12" fmla="*/ 810 w 2604"/>
                    <a:gd name="T13" fmla="*/ 876 w 2604"/>
                    <a:gd name="T14" fmla="*/ 942 w 2604"/>
                    <a:gd name="T15" fmla="*/ 1008 w 2604"/>
                    <a:gd name="T16" fmla="*/ 1074 w 2604"/>
                    <a:gd name="T17" fmla="*/ 1134 w 2604"/>
                    <a:gd name="T18" fmla="*/ 1200 w 2604"/>
                    <a:gd name="T19" fmla="*/ 1266 w 2604"/>
                    <a:gd name="T20" fmla="*/ 1332 w 2604"/>
                    <a:gd name="T21" fmla="*/ 1398 w 2604"/>
                    <a:gd name="T22" fmla="*/ 1464 w 2604"/>
                    <a:gd name="T23" fmla="*/ 1524 w 2604"/>
                    <a:gd name="T24" fmla="*/ 1590 w 2604"/>
                    <a:gd name="T25" fmla="*/ 1656 w 2604"/>
                    <a:gd name="T26" fmla="*/ 1722 w 2604"/>
                    <a:gd name="T27" fmla="*/ 1788 w 2604"/>
                    <a:gd name="T28" fmla="*/ 1854 w 2604"/>
                    <a:gd name="T29" fmla="*/ 1920 w 2604"/>
                    <a:gd name="T30" fmla="*/ 1980 w 2604"/>
                    <a:gd name="T31" fmla="*/ 2046 w 2604"/>
                    <a:gd name="T32" fmla="*/ 2112 w 2604"/>
                    <a:gd name="T33" fmla="*/ 2178 w 2604"/>
                    <a:gd name="T34" fmla="*/ 2244 w 2604"/>
                    <a:gd name="T35" fmla="*/ 2310 w 2604"/>
                    <a:gd name="T36" fmla="*/ 2376 w 2604"/>
                    <a:gd name="T37" fmla="*/ 2436 w 2604"/>
                    <a:gd name="T38" fmla="*/ 2502 w 2604"/>
                    <a:gd name="T39" fmla="*/ 2568 w 2604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  <a:cxn ang="0">
                      <a:pos x="T7" y="0"/>
                    </a:cxn>
                    <a:cxn ang="0">
                      <a:pos x="T8" y="0"/>
                    </a:cxn>
                    <a:cxn ang="0">
                      <a:pos x="T9" y="0"/>
                    </a:cxn>
                    <a:cxn ang="0">
                      <a:pos x="T10" y="0"/>
                    </a:cxn>
                    <a:cxn ang="0">
                      <a:pos x="T11" y="0"/>
                    </a:cxn>
                    <a:cxn ang="0">
                      <a:pos x="T12" y="0"/>
                    </a:cxn>
                    <a:cxn ang="0">
                      <a:pos x="T13" y="0"/>
                    </a:cxn>
                    <a:cxn ang="0">
                      <a:pos x="T14" y="0"/>
                    </a:cxn>
                    <a:cxn ang="0">
                      <a:pos x="T15" y="0"/>
                    </a:cxn>
                    <a:cxn ang="0">
                      <a:pos x="T16" y="0"/>
                    </a:cxn>
                    <a:cxn ang="0">
                      <a:pos x="T17" y="0"/>
                    </a:cxn>
                    <a:cxn ang="0">
                      <a:pos x="T18" y="0"/>
                    </a:cxn>
                    <a:cxn ang="0">
                      <a:pos x="T19" y="0"/>
                    </a:cxn>
                    <a:cxn ang="0">
                      <a:pos x="T20" y="0"/>
                    </a:cxn>
                    <a:cxn ang="0">
                      <a:pos x="T21" y="0"/>
                    </a:cxn>
                    <a:cxn ang="0">
                      <a:pos x="T22" y="0"/>
                    </a:cxn>
                    <a:cxn ang="0">
                      <a:pos x="T23" y="0"/>
                    </a:cxn>
                    <a:cxn ang="0">
                      <a:pos x="T24" y="0"/>
                    </a:cxn>
                    <a:cxn ang="0">
                      <a:pos x="T25" y="0"/>
                    </a:cxn>
                    <a:cxn ang="0">
                      <a:pos x="T26" y="0"/>
                    </a:cxn>
                    <a:cxn ang="0">
                      <a:pos x="T27" y="0"/>
                    </a:cxn>
                    <a:cxn ang="0">
                      <a:pos x="T28" y="0"/>
                    </a:cxn>
                    <a:cxn ang="0">
                      <a:pos x="T29" y="0"/>
                    </a:cxn>
                    <a:cxn ang="0">
                      <a:pos x="T30" y="0"/>
                    </a:cxn>
                    <a:cxn ang="0">
                      <a:pos x="T31" y="0"/>
                    </a:cxn>
                    <a:cxn ang="0">
                      <a:pos x="T32" y="0"/>
                    </a:cxn>
                    <a:cxn ang="0">
                      <a:pos x="T33" y="0"/>
                    </a:cxn>
                    <a:cxn ang="0">
                      <a:pos x="T34" y="0"/>
                    </a:cxn>
                    <a:cxn ang="0">
                      <a:pos x="T35" y="0"/>
                    </a:cxn>
                    <a:cxn ang="0">
                      <a:pos x="T36" y="0"/>
                    </a:cxn>
                    <a:cxn ang="0">
                      <a:pos x="T37" y="0"/>
                    </a:cxn>
                    <a:cxn ang="0">
                      <a:pos x="T38" y="0"/>
                    </a:cxn>
                    <a:cxn ang="0">
                      <a:pos x="T39" y="0"/>
                    </a:cxn>
                  </a:cxnLst>
                  <a:rect l="0" t="0" r="r" b="b"/>
                  <a:pathLst>
                    <a:path w="2604">
                      <a:moveTo>
                        <a:pt x="0" y="0"/>
                      </a:moveTo>
                      <a:lnTo>
                        <a:pt x="30" y="0"/>
                      </a:lnTo>
                      <a:lnTo>
                        <a:pt x="60" y="0"/>
                      </a:lnTo>
                      <a:lnTo>
                        <a:pt x="96" y="0"/>
                      </a:lnTo>
                      <a:lnTo>
                        <a:pt x="126" y="0"/>
                      </a:lnTo>
                      <a:lnTo>
                        <a:pt x="162" y="0"/>
                      </a:lnTo>
                      <a:lnTo>
                        <a:pt x="192" y="0"/>
                      </a:lnTo>
                      <a:lnTo>
                        <a:pt x="222" y="0"/>
                      </a:lnTo>
                      <a:lnTo>
                        <a:pt x="258" y="0"/>
                      </a:lnTo>
                      <a:lnTo>
                        <a:pt x="288" y="0"/>
                      </a:lnTo>
                      <a:lnTo>
                        <a:pt x="324" y="0"/>
                      </a:lnTo>
                      <a:lnTo>
                        <a:pt x="354" y="0"/>
                      </a:lnTo>
                      <a:lnTo>
                        <a:pt x="390" y="0"/>
                      </a:lnTo>
                      <a:lnTo>
                        <a:pt x="420" y="0"/>
                      </a:lnTo>
                      <a:lnTo>
                        <a:pt x="450" y="0"/>
                      </a:lnTo>
                      <a:lnTo>
                        <a:pt x="486" y="0"/>
                      </a:lnTo>
                      <a:lnTo>
                        <a:pt x="516" y="0"/>
                      </a:lnTo>
                      <a:lnTo>
                        <a:pt x="552" y="0"/>
                      </a:lnTo>
                      <a:lnTo>
                        <a:pt x="582" y="0"/>
                      </a:lnTo>
                      <a:lnTo>
                        <a:pt x="618" y="0"/>
                      </a:lnTo>
                      <a:lnTo>
                        <a:pt x="648" y="0"/>
                      </a:lnTo>
                      <a:lnTo>
                        <a:pt x="678" y="0"/>
                      </a:lnTo>
                      <a:lnTo>
                        <a:pt x="714" y="0"/>
                      </a:lnTo>
                      <a:lnTo>
                        <a:pt x="744" y="0"/>
                      </a:lnTo>
                      <a:lnTo>
                        <a:pt x="780" y="0"/>
                      </a:lnTo>
                      <a:lnTo>
                        <a:pt x="810" y="0"/>
                      </a:lnTo>
                      <a:lnTo>
                        <a:pt x="846" y="0"/>
                      </a:lnTo>
                      <a:lnTo>
                        <a:pt x="876" y="0"/>
                      </a:lnTo>
                      <a:lnTo>
                        <a:pt x="906" y="0"/>
                      </a:lnTo>
                      <a:lnTo>
                        <a:pt x="942" y="0"/>
                      </a:lnTo>
                      <a:lnTo>
                        <a:pt x="972" y="0"/>
                      </a:lnTo>
                      <a:lnTo>
                        <a:pt x="1008" y="0"/>
                      </a:lnTo>
                      <a:lnTo>
                        <a:pt x="1038" y="0"/>
                      </a:lnTo>
                      <a:lnTo>
                        <a:pt x="1074" y="0"/>
                      </a:lnTo>
                      <a:lnTo>
                        <a:pt x="1104" y="0"/>
                      </a:lnTo>
                      <a:lnTo>
                        <a:pt x="1134" y="0"/>
                      </a:lnTo>
                      <a:lnTo>
                        <a:pt x="1170" y="0"/>
                      </a:lnTo>
                      <a:lnTo>
                        <a:pt x="1200" y="0"/>
                      </a:lnTo>
                      <a:lnTo>
                        <a:pt x="1236" y="0"/>
                      </a:lnTo>
                      <a:lnTo>
                        <a:pt x="1266" y="0"/>
                      </a:lnTo>
                      <a:lnTo>
                        <a:pt x="1302" y="0"/>
                      </a:lnTo>
                      <a:lnTo>
                        <a:pt x="1332" y="0"/>
                      </a:lnTo>
                      <a:lnTo>
                        <a:pt x="1362" y="0"/>
                      </a:lnTo>
                      <a:lnTo>
                        <a:pt x="1398" y="0"/>
                      </a:lnTo>
                      <a:lnTo>
                        <a:pt x="1428" y="0"/>
                      </a:lnTo>
                      <a:lnTo>
                        <a:pt x="1464" y="0"/>
                      </a:lnTo>
                      <a:lnTo>
                        <a:pt x="1494" y="0"/>
                      </a:lnTo>
                      <a:lnTo>
                        <a:pt x="1524" y="0"/>
                      </a:lnTo>
                      <a:lnTo>
                        <a:pt x="1560" y="0"/>
                      </a:lnTo>
                      <a:lnTo>
                        <a:pt x="1590" y="0"/>
                      </a:lnTo>
                      <a:lnTo>
                        <a:pt x="1626" y="0"/>
                      </a:lnTo>
                      <a:lnTo>
                        <a:pt x="1656" y="0"/>
                      </a:lnTo>
                      <a:lnTo>
                        <a:pt x="1692" y="0"/>
                      </a:lnTo>
                      <a:lnTo>
                        <a:pt x="1722" y="0"/>
                      </a:lnTo>
                      <a:lnTo>
                        <a:pt x="1752" y="0"/>
                      </a:lnTo>
                      <a:lnTo>
                        <a:pt x="1788" y="0"/>
                      </a:lnTo>
                      <a:lnTo>
                        <a:pt x="1818" y="0"/>
                      </a:lnTo>
                      <a:lnTo>
                        <a:pt x="1854" y="0"/>
                      </a:lnTo>
                      <a:lnTo>
                        <a:pt x="1884" y="0"/>
                      </a:lnTo>
                      <a:lnTo>
                        <a:pt x="1920" y="0"/>
                      </a:lnTo>
                      <a:lnTo>
                        <a:pt x="1950" y="0"/>
                      </a:lnTo>
                      <a:lnTo>
                        <a:pt x="1980" y="0"/>
                      </a:lnTo>
                      <a:lnTo>
                        <a:pt x="2016" y="0"/>
                      </a:lnTo>
                      <a:lnTo>
                        <a:pt x="2046" y="0"/>
                      </a:lnTo>
                      <a:lnTo>
                        <a:pt x="2082" y="0"/>
                      </a:lnTo>
                      <a:lnTo>
                        <a:pt x="2112" y="0"/>
                      </a:lnTo>
                      <a:lnTo>
                        <a:pt x="2148" y="0"/>
                      </a:lnTo>
                      <a:lnTo>
                        <a:pt x="2178" y="0"/>
                      </a:lnTo>
                      <a:lnTo>
                        <a:pt x="2208" y="0"/>
                      </a:lnTo>
                      <a:lnTo>
                        <a:pt x="2244" y="0"/>
                      </a:lnTo>
                      <a:lnTo>
                        <a:pt x="2274" y="0"/>
                      </a:lnTo>
                      <a:lnTo>
                        <a:pt x="2310" y="0"/>
                      </a:lnTo>
                      <a:lnTo>
                        <a:pt x="2340" y="0"/>
                      </a:lnTo>
                      <a:lnTo>
                        <a:pt x="2376" y="0"/>
                      </a:lnTo>
                      <a:lnTo>
                        <a:pt x="2406" y="0"/>
                      </a:lnTo>
                      <a:lnTo>
                        <a:pt x="2436" y="0"/>
                      </a:lnTo>
                      <a:lnTo>
                        <a:pt x="2472" y="0"/>
                      </a:lnTo>
                      <a:lnTo>
                        <a:pt x="2502" y="0"/>
                      </a:lnTo>
                      <a:lnTo>
                        <a:pt x="2538" y="0"/>
                      </a:lnTo>
                      <a:lnTo>
                        <a:pt x="2568" y="0"/>
                      </a:lnTo>
                      <a:lnTo>
                        <a:pt x="2604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11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4461" y="1418"/>
                  <a:ext cx="0" cy="205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5616073" y="2589447"/>
                  <a:ext cx="2054409" cy="6415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&amp;0, 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11" name="矩形 2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6073" y="2589447"/>
                  <a:ext cx="2054409" cy="6415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9" name="圆角矩形 168"/>
          <p:cNvSpPr/>
          <p:nvPr/>
        </p:nvSpPr>
        <p:spPr>
          <a:xfrm>
            <a:off x="876681" y="1780992"/>
            <a:ext cx="5606263" cy="20983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圆角矩形 169"/>
          <p:cNvSpPr/>
          <p:nvPr/>
        </p:nvSpPr>
        <p:spPr>
          <a:xfrm>
            <a:off x="877359" y="4714406"/>
            <a:ext cx="4427348" cy="17814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1" name="组合 170"/>
          <p:cNvGrpSpPr/>
          <p:nvPr/>
        </p:nvGrpSpPr>
        <p:grpSpPr>
          <a:xfrm>
            <a:off x="7838243" y="4347361"/>
            <a:ext cx="2401474" cy="2276413"/>
            <a:chOff x="6204735" y="4274182"/>
            <a:chExt cx="2401474" cy="2276413"/>
          </a:xfrm>
        </p:grpSpPr>
        <p:grpSp>
          <p:nvGrpSpPr>
            <p:cNvPr id="172" name="组合 171"/>
            <p:cNvGrpSpPr/>
            <p:nvPr/>
          </p:nvGrpSpPr>
          <p:grpSpPr>
            <a:xfrm>
              <a:off x="6683504" y="4443922"/>
              <a:ext cx="1410404" cy="1978797"/>
              <a:chOff x="8112224" y="1412776"/>
              <a:chExt cx="1410404" cy="1978797"/>
            </a:xfrm>
          </p:grpSpPr>
          <p:sp>
            <p:nvSpPr>
              <p:cNvPr id="174" name="椭圆 173"/>
              <p:cNvSpPr/>
              <p:nvPr/>
            </p:nvSpPr>
            <p:spPr>
              <a:xfrm rot="5400000">
                <a:off x="9321662" y="1412776"/>
                <a:ext cx="200964" cy="200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400" dirty="0">
                  <a:latin typeface="Times New Roman" pitchFamily="18" charset="0"/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 rot="5400000">
                <a:off x="9321663" y="2005108"/>
                <a:ext cx="200964" cy="200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400" dirty="0">
                  <a:latin typeface="Times New Roman" pitchFamily="18" charset="0"/>
                </a:endParaRPr>
              </a:p>
            </p:txBody>
          </p:sp>
          <p:sp>
            <p:nvSpPr>
              <p:cNvPr id="176" name="椭圆 175"/>
              <p:cNvSpPr/>
              <p:nvPr/>
            </p:nvSpPr>
            <p:spPr>
              <a:xfrm rot="5400000">
                <a:off x="9321663" y="3190608"/>
                <a:ext cx="200965" cy="200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400" dirty="0">
                  <a:latin typeface="Times New Roman" pitchFamily="18" charset="0"/>
                </a:endParaRPr>
              </a:p>
            </p:txBody>
          </p:sp>
          <p:cxnSp>
            <p:nvCxnSpPr>
              <p:cNvPr id="177" name="直接连接符 176"/>
              <p:cNvCxnSpPr>
                <a:stCxn id="175" idx="6"/>
                <a:endCxn id="176" idx="2"/>
              </p:cNvCxnSpPr>
              <p:nvPr/>
            </p:nvCxnSpPr>
            <p:spPr>
              <a:xfrm>
                <a:off x="9422147" y="2206073"/>
                <a:ext cx="0" cy="9845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椭圆 177"/>
              <p:cNvSpPr/>
              <p:nvPr/>
            </p:nvSpPr>
            <p:spPr>
              <a:xfrm rot="5400000">
                <a:off x="8112224" y="1412776"/>
                <a:ext cx="200965" cy="200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400" dirty="0">
                  <a:latin typeface="Times New Roman" pitchFamily="18" charset="0"/>
                </a:endParaRPr>
              </a:p>
            </p:txBody>
          </p:sp>
          <p:sp>
            <p:nvSpPr>
              <p:cNvPr id="179" name="椭圆 178"/>
              <p:cNvSpPr/>
              <p:nvPr/>
            </p:nvSpPr>
            <p:spPr>
              <a:xfrm rot="5400000">
                <a:off x="8112225" y="2005108"/>
                <a:ext cx="200965" cy="200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400" dirty="0">
                  <a:latin typeface="Times New Roman" pitchFamily="18" charset="0"/>
                </a:endParaRPr>
              </a:p>
            </p:txBody>
          </p:sp>
          <p:sp>
            <p:nvSpPr>
              <p:cNvPr id="180" name="椭圆 179"/>
              <p:cNvSpPr/>
              <p:nvPr/>
            </p:nvSpPr>
            <p:spPr>
              <a:xfrm rot="5400000">
                <a:off x="8112224" y="3190607"/>
                <a:ext cx="200965" cy="200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400" dirty="0">
                  <a:latin typeface="Times New Roman" pitchFamily="18" charset="0"/>
                </a:endParaRPr>
              </a:p>
            </p:txBody>
          </p:sp>
          <p:cxnSp>
            <p:nvCxnSpPr>
              <p:cNvPr id="181" name="直接连接符 180"/>
              <p:cNvCxnSpPr>
                <a:stCxn id="179" idx="6"/>
                <a:endCxn id="180" idx="2"/>
              </p:cNvCxnSpPr>
              <p:nvPr/>
            </p:nvCxnSpPr>
            <p:spPr>
              <a:xfrm>
                <a:off x="8212707" y="2206073"/>
                <a:ext cx="0" cy="9845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>
                <a:stCxn id="178" idx="0"/>
                <a:endCxn id="174" idx="4"/>
              </p:cNvCxnSpPr>
              <p:nvPr/>
            </p:nvCxnSpPr>
            <p:spPr>
              <a:xfrm>
                <a:off x="8313190" y="1513258"/>
                <a:ext cx="1008475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>
                <a:stCxn id="179" idx="0"/>
                <a:endCxn id="174" idx="4"/>
              </p:cNvCxnSpPr>
              <p:nvPr/>
            </p:nvCxnSpPr>
            <p:spPr>
              <a:xfrm flipV="1">
                <a:off x="8313190" y="1513258"/>
                <a:ext cx="1008475" cy="5923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>
                <a:stCxn id="180" idx="0"/>
                <a:endCxn id="174" idx="4"/>
              </p:cNvCxnSpPr>
              <p:nvPr/>
            </p:nvCxnSpPr>
            <p:spPr>
              <a:xfrm flipV="1">
                <a:off x="8313190" y="1513258"/>
                <a:ext cx="1008475" cy="17778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>
                <a:stCxn id="178" idx="0"/>
                <a:endCxn id="175" idx="4"/>
              </p:cNvCxnSpPr>
              <p:nvPr/>
            </p:nvCxnSpPr>
            <p:spPr>
              <a:xfrm>
                <a:off x="8313190" y="1513258"/>
                <a:ext cx="1008475" cy="5923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>
                <a:stCxn id="179" idx="0"/>
                <a:endCxn id="175" idx="4"/>
              </p:cNvCxnSpPr>
              <p:nvPr/>
            </p:nvCxnSpPr>
            <p:spPr>
              <a:xfrm>
                <a:off x="8313190" y="2105591"/>
                <a:ext cx="1008475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>
                <a:stCxn id="180" idx="0"/>
                <a:endCxn id="175" idx="4"/>
              </p:cNvCxnSpPr>
              <p:nvPr/>
            </p:nvCxnSpPr>
            <p:spPr>
              <a:xfrm flipV="1">
                <a:off x="8313190" y="2105591"/>
                <a:ext cx="1008475" cy="11855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>
                <a:stCxn id="178" idx="0"/>
                <a:endCxn id="176" idx="4"/>
              </p:cNvCxnSpPr>
              <p:nvPr/>
            </p:nvCxnSpPr>
            <p:spPr>
              <a:xfrm>
                <a:off x="8313190" y="1513258"/>
                <a:ext cx="1008475" cy="17778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>
                <a:stCxn id="179" idx="0"/>
                <a:endCxn id="176" idx="4"/>
              </p:cNvCxnSpPr>
              <p:nvPr/>
            </p:nvCxnSpPr>
            <p:spPr>
              <a:xfrm>
                <a:off x="8313190" y="2105591"/>
                <a:ext cx="1008475" cy="11855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>
                <a:stCxn id="180" idx="0"/>
                <a:endCxn id="176" idx="4"/>
              </p:cNvCxnSpPr>
              <p:nvPr/>
            </p:nvCxnSpPr>
            <p:spPr>
              <a:xfrm>
                <a:off x="8313190" y="3291091"/>
                <a:ext cx="1008475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" name="圆角矩形 172"/>
            <p:cNvSpPr/>
            <p:nvPr/>
          </p:nvSpPr>
          <p:spPr>
            <a:xfrm>
              <a:off x="6204735" y="4274182"/>
              <a:ext cx="2401474" cy="22764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1" name="文本框 190"/>
          <p:cNvSpPr txBox="1"/>
          <p:nvPr/>
        </p:nvSpPr>
        <p:spPr>
          <a:xfrm>
            <a:off x="6535464" y="249856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+</a:t>
            </a:r>
            <a:endParaRPr lang="zh-CN" altLang="en-US" sz="2400" dirty="0"/>
          </a:p>
        </p:txBody>
      </p:sp>
      <p:sp>
        <p:nvSpPr>
          <p:cNvPr id="192" name="文本框 191"/>
          <p:cNvSpPr txBox="1"/>
          <p:nvPr/>
        </p:nvSpPr>
        <p:spPr>
          <a:xfrm>
            <a:off x="6922054" y="2466211"/>
            <a:ext cx="936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err="1" smtClean="0">
                <a:latin typeface="+mj-lt"/>
              </a:rPr>
              <a:t>ReLU</a:t>
            </a:r>
            <a:endParaRPr lang="en-US" altLang="zh-CN" sz="2400" dirty="0" smtClean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文本框 192"/>
              <p:cNvSpPr txBox="1"/>
              <p:nvPr/>
            </p:nvSpPr>
            <p:spPr>
              <a:xfrm>
                <a:off x="5304707" y="3539920"/>
                <a:ext cx="48186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3" name="文本框 1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707" y="3539920"/>
                <a:ext cx="481863" cy="281937"/>
              </a:xfrm>
              <a:prstGeom prst="rect">
                <a:avLst/>
              </a:prstGeom>
              <a:blipFill>
                <a:blip r:embed="rId3"/>
                <a:stretch>
                  <a:fillRect l="-5063" t="-4348" r="-3797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本框 193"/>
              <p:cNvSpPr txBox="1"/>
              <p:nvPr/>
            </p:nvSpPr>
            <p:spPr>
              <a:xfrm>
                <a:off x="1578136" y="3539920"/>
                <a:ext cx="27263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4" name="文本框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136" y="3539920"/>
                <a:ext cx="272639" cy="281937"/>
              </a:xfrm>
              <a:prstGeom prst="rect">
                <a:avLst/>
              </a:prstGeom>
              <a:blipFill>
                <a:blip r:embed="rId4"/>
                <a:stretch>
                  <a:fillRect l="-11111" t="-4348" r="-444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本框 194"/>
              <p:cNvSpPr txBox="1"/>
              <p:nvPr/>
            </p:nvSpPr>
            <p:spPr>
              <a:xfrm>
                <a:off x="3263926" y="3539920"/>
                <a:ext cx="32271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5" name="文本框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926" y="3539920"/>
                <a:ext cx="322716" cy="281937"/>
              </a:xfrm>
              <a:prstGeom prst="rect">
                <a:avLst/>
              </a:prstGeom>
              <a:blipFill>
                <a:blip r:embed="rId5"/>
                <a:stretch>
                  <a:fillRect l="-9434" t="-4348" r="-377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/>
              <p:cNvSpPr txBox="1"/>
              <p:nvPr/>
            </p:nvSpPr>
            <p:spPr>
              <a:xfrm>
                <a:off x="1647224" y="6213960"/>
                <a:ext cx="27263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224" y="6213960"/>
                <a:ext cx="272639" cy="281937"/>
              </a:xfrm>
              <a:prstGeom prst="rect">
                <a:avLst/>
              </a:prstGeom>
              <a:blipFill>
                <a:blip r:embed="rId6"/>
                <a:stretch>
                  <a:fillRect l="-11111" t="-2128" r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/>
              <p:cNvSpPr txBox="1"/>
              <p:nvPr/>
            </p:nvSpPr>
            <p:spPr>
              <a:xfrm>
                <a:off x="4151613" y="6208362"/>
                <a:ext cx="48583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13" y="6208362"/>
                <a:ext cx="485839" cy="281937"/>
              </a:xfrm>
              <a:prstGeom prst="rect">
                <a:avLst/>
              </a:prstGeom>
              <a:blipFill>
                <a:blip r:embed="rId7"/>
                <a:stretch>
                  <a:fillRect l="-6250" t="-2128" r="-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矩形 218"/>
          <p:cNvSpPr/>
          <p:nvPr/>
        </p:nvSpPr>
        <p:spPr>
          <a:xfrm>
            <a:off x="1228734" y="2340339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1617678" y="2118930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2007436" y="1897441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1228734" y="2721418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1617678" y="2500009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2007436" y="2278520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1228734" y="3111279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1617678" y="2889869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2007436" y="2668381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5149150" y="2340969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5529404" y="2126109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5149150" y="2722048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5529404" y="2507188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205" name="组合 204"/>
          <p:cNvGrpSpPr/>
          <p:nvPr/>
        </p:nvGrpSpPr>
        <p:grpSpPr>
          <a:xfrm>
            <a:off x="1309015" y="2043265"/>
            <a:ext cx="4139285" cy="1201685"/>
            <a:chOff x="946733" y="2535263"/>
            <a:chExt cx="5595955" cy="1827309"/>
          </a:xfrm>
        </p:grpSpPr>
        <p:cxnSp>
          <p:nvCxnSpPr>
            <p:cNvPr id="206" name="直接连接符 205"/>
            <p:cNvCxnSpPr/>
            <p:nvPr/>
          </p:nvCxnSpPr>
          <p:spPr>
            <a:xfrm flipH="1">
              <a:off x="4550852" y="3381238"/>
              <a:ext cx="1991836" cy="40754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flipH="1" flipV="1">
              <a:off x="3493480" y="3190998"/>
              <a:ext cx="3049208" cy="1619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 flipH="1">
              <a:off x="3535343" y="3381238"/>
              <a:ext cx="3007345" cy="972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 flipH="1" flipV="1">
              <a:off x="4608424" y="2535263"/>
              <a:ext cx="1934264" cy="8350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H="1">
              <a:off x="946734" y="3190997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H="1">
              <a:off x="1961145" y="2559759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H="1">
              <a:off x="1961146" y="37863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组合 213"/>
            <p:cNvGrpSpPr/>
            <p:nvPr/>
          </p:nvGrpSpPr>
          <p:grpSpPr>
            <a:xfrm>
              <a:off x="3441120" y="2632982"/>
              <a:ext cx="1255435" cy="1646824"/>
              <a:chOff x="3405554" y="2209397"/>
              <a:chExt cx="1255435" cy="1646824"/>
            </a:xfrm>
          </p:grpSpPr>
          <p:sp>
            <p:nvSpPr>
              <p:cNvPr id="215" name="矩形 214"/>
              <p:cNvSpPr/>
              <p:nvPr/>
            </p:nvSpPr>
            <p:spPr>
              <a:xfrm>
                <a:off x="3405554" y="2556743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6" name="矩形 215"/>
              <p:cNvSpPr/>
              <p:nvPr/>
            </p:nvSpPr>
            <p:spPr>
              <a:xfrm>
                <a:off x="3940989" y="2209397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7" name="矩形 216"/>
              <p:cNvSpPr/>
              <p:nvPr/>
            </p:nvSpPr>
            <p:spPr>
              <a:xfrm>
                <a:off x="3405554" y="3136221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8" name="矩形 217"/>
              <p:cNvSpPr/>
              <p:nvPr/>
            </p:nvSpPr>
            <p:spPr>
              <a:xfrm>
                <a:off x="3940989" y="2788875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54" name="矩形 253"/>
          <p:cNvSpPr/>
          <p:nvPr/>
        </p:nvSpPr>
        <p:spPr>
          <a:xfrm>
            <a:off x="1618826" y="5175764"/>
            <a:ext cx="303856" cy="274991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1850207" y="5045775"/>
            <a:ext cx="303856" cy="274991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56" name="矩形 255"/>
          <p:cNvSpPr/>
          <p:nvPr/>
        </p:nvSpPr>
        <p:spPr>
          <a:xfrm>
            <a:off x="2070218" y="4918706"/>
            <a:ext cx="303856" cy="274991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1618826" y="5397085"/>
            <a:ext cx="303856" cy="274991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58" name="矩形 257"/>
          <p:cNvSpPr/>
          <p:nvPr/>
        </p:nvSpPr>
        <p:spPr>
          <a:xfrm>
            <a:off x="1850207" y="5270240"/>
            <a:ext cx="303856" cy="274991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59" name="矩形 258"/>
          <p:cNvSpPr/>
          <p:nvPr/>
        </p:nvSpPr>
        <p:spPr>
          <a:xfrm>
            <a:off x="2070218" y="5145308"/>
            <a:ext cx="303856" cy="274991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0" name="矩形 259"/>
          <p:cNvSpPr/>
          <p:nvPr/>
        </p:nvSpPr>
        <p:spPr>
          <a:xfrm>
            <a:off x="1618826" y="5623507"/>
            <a:ext cx="303856" cy="274991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1" name="矩形 260"/>
          <p:cNvSpPr/>
          <p:nvPr/>
        </p:nvSpPr>
        <p:spPr>
          <a:xfrm>
            <a:off x="1850207" y="5498575"/>
            <a:ext cx="303856" cy="274991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2" name="矩形 261"/>
          <p:cNvSpPr/>
          <p:nvPr/>
        </p:nvSpPr>
        <p:spPr>
          <a:xfrm>
            <a:off x="2070218" y="5373643"/>
            <a:ext cx="303856" cy="274991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2293121" y="4790566"/>
            <a:ext cx="303856" cy="274991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2293546" y="5022267"/>
            <a:ext cx="303856" cy="274991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293545" y="5248711"/>
            <a:ext cx="303856" cy="274991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1618826" y="5851999"/>
            <a:ext cx="303856" cy="274991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7" name="矩形 266"/>
          <p:cNvSpPr/>
          <p:nvPr/>
        </p:nvSpPr>
        <p:spPr>
          <a:xfrm>
            <a:off x="1850207" y="5727067"/>
            <a:ext cx="303856" cy="274991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8" name="矩形 267"/>
          <p:cNvSpPr/>
          <p:nvPr/>
        </p:nvSpPr>
        <p:spPr>
          <a:xfrm>
            <a:off x="2070218" y="5602135"/>
            <a:ext cx="303856" cy="274991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9" name="矩形 268"/>
          <p:cNvSpPr/>
          <p:nvPr/>
        </p:nvSpPr>
        <p:spPr>
          <a:xfrm>
            <a:off x="2293545" y="5477203"/>
            <a:ext cx="303856" cy="274991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70" name="右箭头 269"/>
          <p:cNvSpPr/>
          <p:nvPr/>
        </p:nvSpPr>
        <p:spPr>
          <a:xfrm>
            <a:off x="3106360" y="5310398"/>
            <a:ext cx="500068" cy="31609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2" name="组合 271"/>
          <p:cNvGrpSpPr/>
          <p:nvPr/>
        </p:nvGrpSpPr>
        <p:grpSpPr>
          <a:xfrm>
            <a:off x="4117635" y="5101343"/>
            <a:ext cx="513535" cy="627302"/>
            <a:chOff x="3662371" y="3097280"/>
            <a:chExt cx="731707" cy="961763"/>
          </a:xfrm>
        </p:grpSpPr>
        <p:sp>
          <p:nvSpPr>
            <p:cNvPr id="273" name="矩形 272"/>
            <p:cNvSpPr/>
            <p:nvPr/>
          </p:nvSpPr>
          <p:spPr>
            <a:xfrm>
              <a:off x="3662371" y="3287356"/>
              <a:ext cx="432948" cy="42160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4" name="矩形 273"/>
            <p:cNvSpPr/>
            <p:nvPr/>
          </p:nvSpPr>
          <p:spPr>
            <a:xfrm>
              <a:off x="3961130" y="3097280"/>
              <a:ext cx="432948" cy="42160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5" name="矩形 274"/>
            <p:cNvSpPr/>
            <p:nvPr/>
          </p:nvSpPr>
          <p:spPr>
            <a:xfrm>
              <a:off x="3662371" y="3637434"/>
              <a:ext cx="432948" cy="42160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6" name="矩形 275"/>
            <p:cNvSpPr/>
            <p:nvPr/>
          </p:nvSpPr>
          <p:spPr>
            <a:xfrm>
              <a:off x="3961130" y="3447357"/>
              <a:ext cx="432948" cy="42160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0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立方体 80"/>
          <p:cNvSpPr/>
          <p:nvPr/>
        </p:nvSpPr>
        <p:spPr>
          <a:xfrm>
            <a:off x="5014930" y="2521039"/>
            <a:ext cx="1253539" cy="1256319"/>
          </a:xfrm>
          <a:prstGeom prst="cube">
            <a:avLst>
              <a:gd name="adj" fmla="val 102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立方体 89"/>
          <p:cNvSpPr/>
          <p:nvPr/>
        </p:nvSpPr>
        <p:spPr>
          <a:xfrm>
            <a:off x="6921962" y="2648856"/>
            <a:ext cx="1258816" cy="1140777"/>
          </a:xfrm>
          <a:prstGeom prst="cube">
            <a:avLst>
              <a:gd name="adj" fmla="val 2514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立方体 2"/>
          <p:cNvSpPr/>
          <p:nvPr/>
        </p:nvSpPr>
        <p:spPr>
          <a:xfrm>
            <a:off x="3101589" y="2351232"/>
            <a:ext cx="1450437" cy="1480518"/>
          </a:xfrm>
          <a:prstGeom prst="cube">
            <a:avLst>
              <a:gd name="adj" fmla="val 102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Structure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29</a:t>
            </a:fld>
            <a:endParaRPr lang="zh-CN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10649078" y="2106383"/>
            <a:ext cx="1410404" cy="1978797"/>
            <a:chOff x="8112224" y="1412776"/>
            <a:chExt cx="1410404" cy="1978797"/>
          </a:xfrm>
        </p:grpSpPr>
        <p:sp>
          <p:nvSpPr>
            <p:cNvPr id="6" name="椭圆 5"/>
            <p:cNvSpPr/>
            <p:nvPr/>
          </p:nvSpPr>
          <p:spPr>
            <a:xfrm rot="5400000">
              <a:off x="9321662" y="1412776"/>
              <a:ext cx="200964" cy="200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400" dirty="0">
                <a:latin typeface="Times New Roman" pitchFamily="18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5400000">
              <a:off x="9321663" y="2005108"/>
              <a:ext cx="200964" cy="200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400" dirty="0">
                <a:latin typeface="Times New Roman" pitchFamily="18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5400000">
              <a:off x="9321663" y="3190608"/>
              <a:ext cx="200965" cy="200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400" dirty="0">
                <a:latin typeface="Times New Roman" pitchFamily="18" charset="0"/>
              </a:endParaRPr>
            </a:p>
          </p:txBody>
        </p:sp>
        <p:cxnSp>
          <p:nvCxnSpPr>
            <p:cNvPr id="9" name="直接连接符 8"/>
            <p:cNvCxnSpPr>
              <a:stCxn id="7" idx="6"/>
              <a:endCxn id="8" idx="2"/>
            </p:cNvCxnSpPr>
            <p:nvPr/>
          </p:nvCxnSpPr>
          <p:spPr>
            <a:xfrm>
              <a:off x="9422147" y="2206073"/>
              <a:ext cx="0" cy="98453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 rot="5400000">
              <a:off x="8112224" y="1412776"/>
              <a:ext cx="200965" cy="200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400" dirty="0">
                <a:latin typeface="Times New Roman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5400000">
              <a:off x="8112225" y="2005108"/>
              <a:ext cx="200965" cy="200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400" dirty="0">
                <a:latin typeface="Times New Roman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5400000">
              <a:off x="8112224" y="3190607"/>
              <a:ext cx="200965" cy="200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400" dirty="0">
                <a:latin typeface="Times New Roman" pitchFamily="18" charset="0"/>
              </a:endParaRPr>
            </a:p>
          </p:txBody>
        </p:sp>
        <p:cxnSp>
          <p:nvCxnSpPr>
            <p:cNvPr id="13" name="直接连接符 12"/>
            <p:cNvCxnSpPr>
              <a:stCxn id="11" idx="6"/>
              <a:endCxn id="12" idx="2"/>
            </p:cNvCxnSpPr>
            <p:nvPr/>
          </p:nvCxnSpPr>
          <p:spPr>
            <a:xfrm>
              <a:off x="8212707" y="2206073"/>
              <a:ext cx="0" cy="98453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10" idx="0"/>
              <a:endCxn id="6" idx="4"/>
            </p:cNvCxnSpPr>
            <p:nvPr/>
          </p:nvCxnSpPr>
          <p:spPr>
            <a:xfrm>
              <a:off x="8313190" y="1513258"/>
              <a:ext cx="1008475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1" idx="0"/>
              <a:endCxn id="6" idx="4"/>
            </p:cNvCxnSpPr>
            <p:nvPr/>
          </p:nvCxnSpPr>
          <p:spPr>
            <a:xfrm flipV="1">
              <a:off x="8313190" y="1513258"/>
              <a:ext cx="1008475" cy="5923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2" idx="0"/>
              <a:endCxn id="6" idx="4"/>
            </p:cNvCxnSpPr>
            <p:nvPr/>
          </p:nvCxnSpPr>
          <p:spPr>
            <a:xfrm flipV="1">
              <a:off x="8313190" y="1513258"/>
              <a:ext cx="1008475" cy="17778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0" idx="0"/>
              <a:endCxn id="7" idx="4"/>
            </p:cNvCxnSpPr>
            <p:nvPr/>
          </p:nvCxnSpPr>
          <p:spPr>
            <a:xfrm>
              <a:off x="8313190" y="1513258"/>
              <a:ext cx="1008475" cy="5923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1" idx="0"/>
              <a:endCxn id="7" idx="4"/>
            </p:cNvCxnSpPr>
            <p:nvPr/>
          </p:nvCxnSpPr>
          <p:spPr>
            <a:xfrm>
              <a:off x="8313190" y="2105591"/>
              <a:ext cx="1008475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2" idx="0"/>
              <a:endCxn id="7" idx="4"/>
            </p:cNvCxnSpPr>
            <p:nvPr/>
          </p:nvCxnSpPr>
          <p:spPr>
            <a:xfrm flipV="1">
              <a:off x="8313190" y="2105591"/>
              <a:ext cx="1008475" cy="11855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10" idx="0"/>
              <a:endCxn id="8" idx="4"/>
            </p:cNvCxnSpPr>
            <p:nvPr/>
          </p:nvCxnSpPr>
          <p:spPr>
            <a:xfrm>
              <a:off x="8313190" y="1513258"/>
              <a:ext cx="1008475" cy="17778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1" idx="0"/>
              <a:endCxn id="8" idx="4"/>
            </p:cNvCxnSpPr>
            <p:nvPr/>
          </p:nvCxnSpPr>
          <p:spPr>
            <a:xfrm>
              <a:off x="8313190" y="2105591"/>
              <a:ext cx="1008475" cy="11855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12" idx="0"/>
              <a:endCxn id="8" idx="4"/>
            </p:cNvCxnSpPr>
            <p:nvPr/>
          </p:nvCxnSpPr>
          <p:spPr>
            <a:xfrm>
              <a:off x="8313190" y="3291091"/>
              <a:ext cx="1008475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0388830" y="4347342"/>
                <a:ext cx="1803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+mj-lt"/>
                  </a:rPr>
                  <a:t>Fully-connected</a:t>
                </a:r>
              </a:p>
              <a:p>
                <a:pPr algn="ctr"/>
                <a:r>
                  <a:rPr lang="en-US" altLang="zh-CN" dirty="0">
                    <a:solidFill>
                      <a:prstClr val="black"/>
                    </a:solidFill>
                    <a:latin typeface="Times New Roman"/>
                  </a:rPr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830" y="4347342"/>
                <a:ext cx="1803170" cy="646331"/>
              </a:xfrm>
              <a:prstGeom prst="rect">
                <a:avLst/>
              </a:prstGeom>
              <a:blipFill>
                <a:blip r:embed="rId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176175" y="2132856"/>
            <a:ext cx="2321699" cy="1886517"/>
            <a:chOff x="306910" y="2411597"/>
            <a:chExt cx="2321699" cy="1886517"/>
          </a:xfrm>
        </p:grpSpPr>
        <p:pic>
          <p:nvPicPr>
            <p:cNvPr id="25" name="Picture 2" descr="https://timgsa.baidu.com/timg?image&amp;quality=80&amp;size=b9999_10000&amp;sec=1568908183159&amp;di=d71cf44e1cd3b4390b4e041adfae9e46&amp;imgtype=0&amp;src=http%3A%2F%2Fphotocdn.sohu.com%2F20151027%2FImg424292148.jpg">
              <a:extLst>
                <a:ext uri="{FF2B5EF4-FFF2-40B4-BE49-F238E27FC236}">
                  <a16:creationId xmlns:a16="http://schemas.microsoft.com/office/drawing/2014/main" id="{CFB8F96B-68EC-421F-9DBE-BCC38C4713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0" r="14756"/>
            <a:stretch/>
          </p:blipFill>
          <p:spPr bwMode="auto">
            <a:xfrm>
              <a:off x="306910" y="2411597"/>
              <a:ext cx="2321699" cy="188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立方体 25"/>
            <p:cNvSpPr/>
            <p:nvPr/>
          </p:nvSpPr>
          <p:spPr>
            <a:xfrm>
              <a:off x="567021" y="2575582"/>
              <a:ext cx="540000" cy="540000"/>
            </a:xfrm>
            <a:prstGeom prst="cube">
              <a:avLst>
                <a:gd name="adj" fmla="val 7419"/>
              </a:avLst>
            </a:prstGeom>
            <a:solidFill>
              <a:schemeClr val="accent3">
                <a:alpha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立方体 35"/>
          <p:cNvSpPr/>
          <p:nvPr/>
        </p:nvSpPr>
        <p:spPr>
          <a:xfrm>
            <a:off x="3283706" y="3103552"/>
            <a:ext cx="180000" cy="180000"/>
          </a:xfrm>
          <a:prstGeom prst="cube">
            <a:avLst>
              <a:gd name="adj" fmla="val 7419"/>
            </a:avLst>
          </a:prstGeom>
          <a:solidFill>
            <a:schemeClr val="accent3">
              <a:alpha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下 56">
            <a:extLst>
              <a:ext uri="{FF2B5EF4-FFF2-40B4-BE49-F238E27FC236}">
                <a16:creationId xmlns:a16="http://schemas.microsoft.com/office/drawing/2014/main" id="{9000CB6A-0509-47BF-A52E-192C2F37B200}"/>
              </a:ext>
            </a:extLst>
          </p:cNvPr>
          <p:cNvSpPr/>
          <p:nvPr/>
        </p:nvSpPr>
        <p:spPr>
          <a:xfrm rot="16200000">
            <a:off x="9995170" y="2770484"/>
            <a:ext cx="484632" cy="73805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9676609" y="2553563"/>
            <a:ext cx="105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+mj-lt"/>
              </a:rPr>
              <a:t>Flatten</a:t>
            </a:r>
            <a:endParaRPr lang="zh-CN" altLang="en-US" dirty="0">
              <a:latin typeface="+mj-lt"/>
            </a:endParaRPr>
          </a:p>
        </p:txBody>
      </p:sp>
      <p:sp>
        <p:nvSpPr>
          <p:cNvPr id="58" name="立方体 57"/>
          <p:cNvSpPr/>
          <p:nvPr/>
        </p:nvSpPr>
        <p:spPr>
          <a:xfrm>
            <a:off x="7180064" y="3281452"/>
            <a:ext cx="180000" cy="180000"/>
          </a:xfrm>
          <a:prstGeom prst="cube">
            <a:avLst>
              <a:gd name="adj" fmla="val 7419"/>
            </a:avLst>
          </a:prstGeom>
          <a:solidFill>
            <a:schemeClr val="accent3">
              <a:alpha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endCxn id="58" idx="1"/>
          </p:cNvCxnSpPr>
          <p:nvPr/>
        </p:nvCxnSpPr>
        <p:spPr>
          <a:xfrm>
            <a:off x="5585648" y="2686636"/>
            <a:ext cx="1677739" cy="60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80" idx="3"/>
            <a:endCxn id="58" idx="3"/>
          </p:cNvCxnSpPr>
          <p:nvPr/>
        </p:nvCxnSpPr>
        <p:spPr>
          <a:xfrm>
            <a:off x="5252449" y="3026806"/>
            <a:ext cx="2010938" cy="43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25" idx="2"/>
            <a:endCxn id="35" idx="3"/>
          </p:cNvCxnSpPr>
          <p:nvPr/>
        </p:nvCxnSpPr>
        <p:spPr>
          <a:xfrm rot="5400000" flipH="1" flipV="1">
            <a:off x="2484089" y="2780189"/>
            <a:ext cx="92119" cy="2386249"/>
          </a:xfrm>
          <a:prstGeom prst="bentConnector3">
            <a:avLst>
              <a:gd name="adj1" fmla="val -3446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35" idx="3"/>
            <a:endCxn id="40" idx="3"/>
          </p:cNvCxnSpPr>
          <p:nvPr/>
        </p:nvCxnSpPr>
        <p:spPr>
          <a:xfrm rot="5400000" flipH="1" flipV="1">
            <a:off x="4629159" y="2854914"/>
            <a:ext cx="166454" cy="1978225"/>
          </a:xfrm>
          <a:prstGeom prst="bentConnector3">
            <a:avLst>
              <a:gd name="adj1" fmla="val -2441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0" idx="3"/>
            <a:endCxn id="48" idx="3"/>
          </p:cNvCxnSpPr>
          <p:nvPr/>
        </p:nvCxnSpPr>
        <p:spPr>
          <a:xfrm rot="16200000" flipH="1">
            <a:off x="6561342" y="2900957"/>
            <a:ext cx="79664" cy="1799350"/>
          </a:xfrm>
          <a:prstGeom prst="bentConnector3">
            <a:avLst>
              <a:gd name="adj1" fmla="val 7217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/>
          <p:nvPr/>
        </p:nvCxnSpPr>
        <p:spPr>
          <a:xfrm rot="5400000" flipH="1" flipV="1">
            <a:off x="8275297" y="2747243"/>
            <a:ext cx="279663" cy="1828558"/>
          </a:xfrm>
          <a:prstGeom prst="bentConnector4">
            <a:avLst>
              <a:gd name="adj1" fmla="val -193489"/>
              <a:gd name="adj2" fmla="val 711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1520897" y="4364450"/>
                <a:ext cx="20185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+mj-lt"/>
                  </a:rPr>
                  <a:t>Convolution, </a:t>
                </a:r>
                <a:r>
                  <a:rPr lang="en-US" altLang="zh-CN" dirty="0" err="1" smtClean="0">
                    <a:latin typeface="+mj-lt"/>
                  </a:rPr>
                  <a:t>ReLU</a:t>
                </a:r>
                <a:endParaRPr lang="en-US" altLang="zh-CN" dirty="0" smtClean="0">
                  <a:latin typeface="+mj-lt"/>
                </a:endParaRPr>
              </a:p>
              <a:p>
                <a:pPr algn="ctr"/>
                <a:r>
                  <a:rPr lang="en-US" altLang="zh-CN" dirty="0" smtClean="0">
                    <a:latin typeface="+mj-lt"/>
                  </a:rPr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CN" alt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97" y="4364450"/>
                <a:ext cx="2018501" cy="646331"/>
              </a:xfrm>
              <a:prstGeom prst="rect">
                <a:avLst/>
              </a:prstGeom>
              <a:blipFill>
                <a:blip r:embed="rId4"/>
                <a:stretch>
                  <a:fillRect l="-2410" t="-5660" r="-1205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/>
          <p:cNvSpPr txBox="1"/>
          <p:nvPr/>
        </p:nvSpPr>
        <p:spPr>
          <a:xfrm>
            <a:off x="4260980" y="436445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Pooling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5597564" y="4364450"/>
                <a:ext cx="20185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+mj-lt"/>
                  </a:rPr>
                  <a:t>Convolution, </a:t>
                </a:r>
                <a:r>
                  <a:rPr lang="en-US" altLang="zh-CN" dirty="0" err="1" smtClean="0">
                    <a:latin typeface="+mj-lt"/>
                  </a:rPr>
                  <a:t>ReLU</a:t>
                </a:r>
                <a:endParaRPr lang="en-US" altLang="zh-CN" dirty="0" smtClean="0">
                  <a:latin typeface="+mj-lt"/>
                </a:endParaRPr>
              </a:p>
              <a:p>
                <a:pPr algn="ctr"/>
                <a:r>
                  <a:rPr lang="en-US" altLang="zh-CN" dirty="0">
                    <a:solidFill>
                      <a:prstClr val="black"/>
                    </a:solidFill>
                    <a:latin typeface="Times New Roman"/>
                  </a:rPr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564" y="4364450"/>
                <a:ext cx="2018501" cy="646331"/>
              </a:xfrm>
              <a:prstGeom prst="rect">
                <a:avLst/>
              </a:prstGeom>
              <a:blipFill>
                <a:blip r:embed="rId5"/>
                <a:stretch>
                  <a:fillRect l="-2417" t="-5660" r="-1511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本框 67"/>
          <p:cNvSpPr txBox="1"/>
          <p:nvPr/>
        </p:nvSpPr>
        <p:spPr>
          <a:xfrm>
            <a:off x="7917282" y="436445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Pooling</a:t>
            </a:r>
            <a:endParaRPr lang="zh-CN" altLang="en-US" dirty="0">
              <a:latin typeface="+mj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01193" y="5672238"/>
            <a:ext cx="849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>
                <a:solidFill>
                  <a:srgbClr val="FF0000"/>
                </a:solidFill>
                <a:latin typeface="Times New Roman"/>
              </a:rPr>
              <a:t>Problem: How to update the parameters in convolutional and fully-connected layers?</a:t>
            </a:r>
            <a:endParaRPr lang="en-US" altLang="zh-CN" dirty="0">
              <a:solidFill>
                <a:srgbClr val="FF0000"/>
              </a:solidFill>
              <a:latin typeface="Times New Roman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3207882" y="1916832"/>
            <a:ext cx="5402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5055754" y="1496318"/>
            <a:ext cx="208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Forward computing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3759413" y="3927253"/>
                <a:ext cx="309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413" y="3927253"/>
                <a:ext cx="309187" cy="276999"/>
              </a:xfrm>
              <a:prstGeom prst="rect">
                <a:avLst/>
              </a:prstGeom>
              <a:blipFill>
                <a:blip r:embed="rId6"/>
                <a:stretch>
                  <a:fillRect l="-8000" t="-2174" r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5701499" y="3927253"/>
                <a:ext cx="314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499" y="3927253"/>
                <a:ext cx="314124" cy="276999"/>
              </a:xfrm>
              <a:prstGeom prst="rect">
                <a:avLst/>
              </a:prstGeom>
              <a:blipFill>
                <a:blip r:embed="rId7"/>
                <a:stretch>
                  <a:fillRect l="-7692" t="-2174"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7535178" y="3927253"/>
                <a:ext cx="314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178" y="3927253"/>
                <a:ext cx="314124" cy="276999"/>
              </a:xfrm>
              <a:prstGeom prst="rect">
                <a:avLst/>
              </a:prstGeom>
              <a:blipFill>
                <a:blip r:embed="rId8"/>
                <a:stretch>
                  <a:fillRect l="-7692" t="-2174"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本框 74"/>
              <p:cNvSpPr txBox="1"/>
              <p:nvPr/>
            </p:nvSpPr>
            <p:spPr>
              <a:xfrm>
                <a:off x="8913044" y="3927253"/>
                <a:ext cx="314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044" y="3927253"/>
                <a:ext cx="314124" cy="276999"/>
              </a:xfrm>
              <a:prstGeom prst="rect">
                <a:avLst/>
              </a:prstGeom>
              <a:blipFill>
                <a:blip r:embed="rId9"/>
                <a:stretch>
                  <a:fillRect l="-7692" t="-2174"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10648504" y="4129849"/>
                <a:ext cx="314124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504" y="4129849"/>
                <a:ext cx="314124" cy="280077"/>
              </a:xfrm>
              <a:prstGeom prst="rect">
                <a:avLst/>
              </a:prstGeom>
              <a:blipFill>
                <a:blip r:embed="rId10"/>
                <a:stretch>
                  <a:fillRect l="-7843" t="-2174" r="-5882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11801936" y="4129849"/>
                <a:ext cx="314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1936" y="4129849"/>
                <a:ext cx="314124" cy="276999"/>
              </a:xfrm>
              <a:prstGeom prst="rect">
                <a:avLst/>
              </a:prstGeom>
              <a:blipFill>
                <a:blip r:embed="rId11"/>
                <a:stretch>
                  <a:fillRect l="-7692" t="-2174"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1366303" y="4005064"/>
                <a:ext cx="3053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03" y="4005064"/>
                <a:ext cx="305340" cy="276999"/>
              </a:xfrm>
              <a:prstGeom prst="rect">
                <a:avLst/>
              </a:prstGeom>
              <a:blipFill>
                <a:blip r:embed="rId12"/>
                <a:stretch>
                  <a:fillRect l="-10000" t="-2222" r="-6000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连接符 48"/>
          <p:cNvCxnSpPr>
            <a:stCxn id="26" idx="1"/>
            <a:endCxn id="36" idx="0"/>
          </p:cNvCxnSpPr>
          <p:nvPr/>
        </p:nvCxnSpPr>
        <p:spPr>
          <a:xfrm>
            <a:off x="686255" y="2336904"/>
            <a:ext cx="2694128" cy="766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6" idx="3"/>
            <a:endCxn id="36" idx="3"/>
          </p:cNvCxnSpPr>
          <p:nvPr/>
        </p:nvCxnSpPr>
        <p:spPr>
          <a:xfrm>
            <a:off x="686255" y="2836841"/>
            <a:ext cx="2680774" cy="446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立方体 79"/>
          <p:cNvSpPr/>
          <p:nvPr/>
        </p:nvSpPr>
        <p:spPr>
          <a:xfrm>
            <a:off x="5002842" y="2529953"/>
            <a:ext cx="623323" cy="496853"/>
          </a:xfrm>
          <a:prstGeom prst="cube">
            <a:avLst>
              <a:gd name="adj" fmla="val 24979"/>
            </a:avLst>
          </a:prstGeom>
          <a:solidFill>
            <a:schemeClr val="accent3">
              <a:alpha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立方体 56"/>
          <p:cNvSpPr/>
          <p:nvPr/>
        </p:nvSpPr>
        <p:spPr>
          <a:xfrm>
            <a:off x="8633669" y="2897193"/>
            <a:ext cx="1006938" cy="874369"/>
          </a:xfrm>
          <a:prstGeom prst="cube">
            <a:avLst>
              <a:gd name="adj" fmla="val 2514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9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</a:t>
            </a:r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9A9A43-33EB-433F-8DDA-D75E78E778A3}" type="slidenum"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99" y="2335408"/>
            <a:ext cx="1076411" cy="108912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23" name="直接箭头连接符 22"/>
          <p:cNvCxnSpPr>
            <a:stCxn id="9" idx="2"/>
          </p:cNvCxnSpPr>
          <p:nvPr/>
        </p:nvCxnSpPr>
        <p:spPr>
          <a:xfrm>
            <a:off x="1886040" y="3508943"/>
            <a:ext cx="0" cy="316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371679" y="3178917"/>
                <a:ext cx="680794" cy="253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28</m:t>
                      </m:r>
                      <m:r>
                        <a:rPr kumimoji="0" lang="en-US" altLang="zh-C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C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28</m:t>
                      </m:r>
                    </m:oMath>
                  </m:oMathPara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79" y="3178917"/>
                <a:ext cx="680794" cy="253870"/>
              </a:xfrm>
              <a:prstGeom prst="rect">
                <a:avLst/>
              </a:prstGeom>
              <a:blipFill>
                <a:blip r:embed="rId4"/>
                <a:stretch>
                  <a:fillRect r="-9821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4" name="组合 353"/>
          <p:cNvGrpSpPr/>
          <p:nvPr/>
        </p:nvGrpSpPr>
        <p:grpSpPr>
          <a:xfrm>
            <a:off x="3844317" y="4741411"/>
            <a:ext cx="1192587" cy="1589680"/>
            <a:chOff x="6534551" y="2138198"/>
            <a:chExt cx="1263272" cy="1772368"/>
          </a:xfrm>
        </p:grpSpPr>
        <p:sp>
          <p:nvSpPr>
            <p:cNvPr id="470" name="椭圆 469"/>
            <p:cNvSpPr/>
            <p:nvPr/>
          </p:nvSpPr>
          <p:spPr>
            <a:xfrm rot="5400000">
              <a:off x="6534552" y="213819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" name="椭圆 470"/>
            <p:cNvSpPr/>
            <p:nvPr/>
          </p:nvSpPr>
          <p:spPr>
            <a:xfrm rot="5400000">
              <a:off x="6534551" y="266873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2" name="椭圆 471"/>
            <p:cNvSpPr/>
            <p:nvPr/>
          </p:nvSpPr>
          <p:spPr>
            <a:xfrm rot="5400000">
              <a:off x="6534551" y="373056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73" name="直接连接符 472"/>
            <p:cNvCxnSpPr>
              <a:stCxn id="471" idx="6"/>
              <a:endCxn id="472" idx="2"/>
            </p:cNvCxnSpPr>
            <p:nvPr/>
          </p:nvCxnSpPr>
          <p:spPr>
            <a:xfrm>
              <a:off x="6624551" y="2848738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椭圆 473"/>
            <p:cNvSpPr/>
            <p:nvPr/>
          </p:nvSpPr>
          <p:spPr>
            <a:xfrm rot="5400000">
              <a:off x="7617823" y="213819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5" name="椭圆 474"/>
            <p:cNvSpPr/>
            <p:nvPr/>
          </p:nvSpPr>
          <p:spPr>
            <a:xfrm rot="5400000">
              <a:off x="7617822" y="266873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6" name="椭圆 475"/>
            <p:cNvSpPr/>
            <p:nvPr/>
          </p:nvSpPr>
          <p:spPr>
            <a:xfrm rot="5400000">
              <a:off x="7617822" y="373056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77" name="直接连接符 476"/>
            <p:cNvCxnSpPr>
              <a:stCxn id="475" idx="6"/>
              <a:endCxn id="476" idx="2"/>
            </p:cNvCxnSpPr>
            <p:nvPr/>
          </p:nvCxnSpPr>
          <p:spPr>
            <a:xfrm>
              <a:off x="7707822" y="2848738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/>
            <p:cNvCxnSpPr>
              <a:stCxn id="470" idx="0"/>
              <a:endCxn id="474" idx="4"/>
            </p:cNvCxnSpPr>
            <p:nvPr/>
          </p:nvCxnSpPr>
          <p:spPr>
            <a:xfrm>
              <a:off x="6714551" y="2228198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/>
            <p:cNvCxnSpPr>
              <a:stCxn id="471" idx="0"/>
              <a:endCxn id="474" idx="4"/>
            </p:cNvCxnSpPr>
            <p:nvPr/>
          </p:nvCxnSpPr>
          <p:spPr>
            <a:xfrm flipV="1">
              <a:off x="6714551" y="2228198"/>
              <a:ext cx="903271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/>
            <p:cNvCxnSpPr>
              <a:stCxn id="472" idx="0"/>
              <a:endCxn id="474" idx="4"/>
            </p:cNvCxnSpPr>
            <p:nvPr/>
          </p:nvCxnSpPr>
          <p:spPr>
            <a:xfrm flipV="1">
              <a:off x="6714551" y="2228198"/>
              <a:ext cx="903271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/>
            <p:cNvCxnSpPr>
              <a:stCxn id="470" idx="0"/>
              <a:endCxn id="475" idx="4"/>
            </p:cNvCxnSpPr>
            <p:nvPr/>
          </p:nvCxnSpPr>
          <p:spPr>
            <a:xfrm>
              <a:off x="6714551" y="2228198"/>
              <a:ext cx="903271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/>
            <p:cNvCxnSpPr>
              <a:stCxn id="471" idx="0"/>
              <a:endCxn id="475" idx="4"/>
            </p:cNvCxnSpPr>
            <p:nvPr/>
          </p:nvCxnSpPr>
          <p:spPr>
            <a:xfrm>
              <a:off x="6714551" y="2758738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>
              <a:stCxn id="472" idx="0"/>
              <a:endCxn id="475" idx="4"/>
            </p:cNvCxnSpPr>
            <p:nvPr/>
          </p:nvCxnSpPr>
          <p:spPr>
            <a:xfrm flipV="1">
              <a:off x="6714551" y="2758738"/>
              <a:ext cx="903271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/>
            <p:cNvCxnSpPr>
              <a:stCxn id="470" idx="0"/>
              <a:endCxn id="476" idx="4"/>
            </p:cNvCxnSpPr>
            <p:nvPr/>
          </p:nvCxnSpPr>
          <p:spPr>
            <a:xfrm>
              <a:off x="6714551" y="2228198"/>
              <a:ext cx="903271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/>
            <p:cNvCxnSpPr>
              <a:stCxn id="471" idx="0"/>
              <a:endCxn id="476" idx="4"/>
            </p:cNvCxnSpPr>
            <p:nvPr/>
          </p:nvCxnSpPr>
          <p:spPr>
            <a:xfrm>
              <a:off x="6714551" y="2758738"/>
              <a:ext cx="903271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485"/>
            <p:cNvCxnSpPr>
              <a:stCxn id="472" idx="0"/>
              <a:endCxn id="476" idx="4"/>
            </p:cNvCxnSpPr>
            <p:nvPr/>
          </p:nvCxnSpPr>
          <p:spPr>
            <a:xfrm>
              <a:off x="6714551" y="3820566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5" name="组合 354"/>
          <p:cNvGrpSpPr/>
          <p:nvPr/>
        </p:nvGrpSpPr>
        <p:grpSpPr>
          <a:xfrm>
            <a:off x="1776079" y="4741411"/>
            <a:ext cx="1192590" cy="1589680"/>
            <a:chOff x="4368005" y="2138198"/>
            <a:chExt cx="1263276" cy="1772368"/>
          </a:xfrm>
        </p:grpSpPr>
        <p:sp>
          <p:nvSpPr>
            <p:cNvPr id="453" name="椭圆 452"/>
            <p:cNvSpPr/>
            <p:nvPr/>
          </p:nvSpPr>
          <p:spPr>
            <a:xfrm rot="5400000">
              <a:off x="5451281" y="213819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4" name="椭圆 453"/>
            <p:cNvSpPr/>
            <p:nvPr/>
          </p:nvSpPr>
          <p:spPr>
            <a:xfrm rot="5400000">
              <a:off x="5451279" y="266873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" name="椭圆 454"/>
            <p:cNvSpPr/>
            <p:nvPr/>
          </p:nvSpPr>
          <p:spPr>
            <a:xfrm rot="5400000">
              <a:off x="5451279" y="373056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6" name="直接连接符 455"/>
            <p:cNvCxnSpPr>
              <a:stCxn id="454" idx="6"/>
              <a:endCxn id="455" idx="2"/>
            </p:cNvCxnSpPr>
            <p:nvPr/>
          </p:nvCxnSpPr>
          <p:spPr>
            <a:xfrm>
              <a:off x="5541279" y="2848738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7" name="椭圆 456"/>
            <p:cNvSpPr/>
            <p:nvPr/>
          </p:nvSpPr>
          <p:spPr>
            <a:xfrm rot="5400000">
              <a:off x="4368010" y="213819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8" name="椭圆 457"/>
            <p:cNvSpPr/>
            <p:nvPr/>
          </p:nvSpPr>
          <p:spPr>
            <a:xfrm rot="5400000">
              <a:off x="4368009" y="266873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9" name="椭圆 458"/>
            <p:cNvSpPr/>
            <p:nvPr/>
          </p:nvSpPr>
          <p:spPr>
            <a:xfrm rot="5400000">
              <a:off x="4368005" y="373056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60" name="直接连接符 459"/>
            <p:cNvCxnSpPr>
              <a:stCxn id="458" idx="6"/>
              <a:endCxn id="459" idx="2"/>
            </p:cNvCxnSpPr>
            <p:nvPr/>
          </p:nvCxnSpPr>
          <p:spPr>
            <a:xfrm>
              <a:off x="4458009" y="2848738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/>
            <p:cNvCxnSpPr>
              <a:stCxn id="457" idx="0"/>
              <a:endCxn id="453" idx="4"/>
            </p:cNvCxnSpPr>
            <p:nvPr/>
          </p:nvCxnSpPr>
          <p:spPr>
            <a:xfrm>
              <a:off x="4548009" y="2228198"/>
              <a:ext cx="90327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/>
            <p:cNvCxnSpPr>
              <a:stCxn id="458" idx="0"/>
              <a:endCxn id="453" idx="4"/>
            </p:cNvCxnSpPr>
            <p:nvPr/>
          </p:nvCxnSpPr>
          <p:spPr>
            <a:xfrm flipV="1">
              <a:off x="4548009" y="2228198"/>
              <a:ext cx="903270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/>
            <p:cNvCxnSpPr>
              <a:stCxn id="459" idx="0"/>
              <a:endCxn id="453" idx="4"/>
            </p:cNvCxnSpPr>
            <p:nvPr/>
          </p:nvCxnSpPr>
          <p:spPr>
            <a:xfrm flipV="1">
              <a:off x="4548009" y="2228198"/>
              <a:ext cx="903270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/>
            <p:cNvCxnSpPr>
              <a:stCxn id="457" idx="0"/>
              <a:endCxn id="454" idx="4"/>
            </p:cNvCxnSpPr>
            <p:nvPr/>
          </p:nvCxnSpPr>
          <p:spPr>
            <a:xfrm>
              <a:off x="4548009" y="2228198"/>
              <a:ext cx="903270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/>
            <p:cNvCxnSpPr>
              <a:stCxn id="458" idx="0"/>
              <a:endCxn id="454" idx="4"/>
            </p:cNvCxnSpPr>
            <p:nvPr/>
          </p:nvCxnSpPr>
          <p:spPr>
            <a:xfrm>
              <a:off x="4548009" y="2758738"/>
              <a:ext cx="90327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/>
            <p:cNvCxnSpPr>
              <a:stCxn id="459" idx="0"/>
              <a:endCxn id="454" idx="4"/>
            </p:cNvCxnSpPr>
            <p:nvPr/>
          </p:nvCxnSpPr>
          <p:spPr>
            <a:xfrm flipV="1">
              <a:off x="4548009" y="2758738"/>
              <a:ext cx="903270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/>
            <p:cNvCxnSpPr>
              <a:stCxn id="457" idx="0"/>
              <a:endCxn id="455" idx="4"/>
            </p:cNvCxnSpPr>
            <p:nvPr/>
          </p:nvCxnSpPr>
          <p:spPr>
            <a:xfrm>
              <a:off x="4548009" y="2228198"/>
              <a:ext cx="903270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/>
            <p:cNvCxnSpPr>
              <a:stCxn id="458" idx="0"/>
              <a:endCxn id="455" idx="4"/>
            </p:cNvCxnSpPr>
            <p:nvPr/>
          </p:nvCxnSpPr>
          <p:spPr>
            <a:xfrm>
              <a:off x="4548009" y="2758738"/>
              <a:ext cx="903270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/>
            <p:cNvCxnSpPr>
              <a:stCxn id="459" idx="0"/>
              <a:endCxn id="455" idx="4"/>
            </p:cNvCxnSpPr>
            <p:nvPr/>
          </p:nvCxnSpPr>
          <p:spPr>
            <a:xfrm>
              <a:off x="4548009" y="3820566"/>
              <a:ext cx="90327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6" name="直接连接符 355"/>
          <p:cNvCxnSpPr>
            <a:stCxn id="453" idx="0"/>
            <a:endCxn id="470" idx="4"/>
          </p:cNvCxnSpPr>
          <p:nvPr/>
        </p:nvCxnSpPr>
        <p:spPr>
          <a:xfrm>
            <a:off x="2968673" y="4822133"/>
            <a:ext cx="875644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接连接符 356"/>
          <p:cNvCxnSpPr>
            <a:stCxn id="454" idx="0"/>
            <a:endCxn id="470" idx="4"/>
          </p:cNvCxnSpPr>
          <p:nvPr/>
        </p:nvCxnSpPr>
        <p:spPr>
          <a:xfrm flipV="1">
            <a:off x="2968673" y="4822133"/>
            <a:ext cx="875644" cy="4758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接连接符 357"/>
          <p:cNvCxnSpPr>
            <a:stCxn id="455" idx="0"/>
            <a:endCxn id="470" idx="4"/>
          </p:cNvCxnSpPr>
          <p:nvPr/>
        </p:nvCxnSpPr>
        <p:spPr>
          <a:xfrm flipV="1">
            <a:off x="2968673" y="4822133"/>
            <a:ext cx="875644" cy="142823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连接符 358"/>
          <p:cNvCxnSpPr>
            <a:stCxn id="453" idx="0"/>
            <a:endCxn id="471" idx="4"/>
          </p:cNvCxnSpPr>
          <p:nvPr/>
        </p:nvCxnSpPr>
        <p:spPr>
          <a:xfrm>
            <a:off x="2968673" y="4822133"/>
            <a:ext cx="875644" cy="4758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直接连接符 359"/>
          <p:cNvCxnSpPr/>
          <p:nvPr/>
        </p:nvCxnSpPr>
        <p:spPr>
          <a:xfrm>
            <a:off x="2968673" y="5297988"/>
            <a:ext cx="875644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接连接符 360"/>
          <p:cNvCxnSpPr>
            <a:stCxn id="455" idx="0"/>
            <a:endCxn id="471" idx="4"/>
          </p:cNvCxnSpPr>
          <p:nvPr/>
        </p:nvCxnSpPr>
        <p:spPr>
          <a:xfrm flipV="1">
            <a:off x="2968673" y="5297988"/>
            <a:ext cx="875644" cy="95238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接连接符 361"/>
          <p:cNvCxnSpPr>
            <a:stCxn id="453" idx="0"/>
            <a:endCxn id="472" idx="4"/>
          </p:cNvCxnSpPr>
          <p:nvPr/>
        </p:nvCxnSpPr>
        <p:spPr>
          <a:xfrm>
            <a:off x="2968673" y="4822133"/>
            <a:ext cx="875644" cy="142823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接连接符 362"/>
          <p:cNvCxnSpPr>
            <a:stCxn id="454" idx="0"/>
            <a:endCxn id="472" idx="4"/>
          </p:cNvCxnSpPr>
          <p:nvPr/>
        </p:nvCxnSpPr>
        <p:spPr>
          <a:xfrm>
            <a:off x="2968673" y="5297988"/>
            <a:ext cx="875644" cy="95238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4" name="组合 363"/>
          <p:cNvGrpSpPr/>
          <p:nvPr/>
        </p:nvGrpSpPr>
        <p:grpSpPr>
          <a:xfrm>
            <a:off x="5912538" y="4735004"/>
            <a:ext cx="1192590" cy="1589680"/>
            <a:chOff x="8749631" y="2131056"/>
            <a:chExt cx="1263276" cy="1772368"/>
          </a:xfrm>
        </p:grpSpPr>
        <p:sp>
          <p:nvSpPr>
            <p:cNvPr id="436" name="椭圆 435"/>
            <p:cNvSpPr/>
            <p:nvPr/>
          </p:nvSpPr>
          <p:spPr>
            <a:xfrm rot="5400000">
              <a:off x="8749636" y="213105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7" name="椭圆 436"/>
            <p:cNvSpPr/>
            <p:nvPr/>
          </p:nvSpPr>
          <p:spPr>
            <a:xfrm rot="5400000">
              <a:off x="8749635" y="266159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8" name="椭圆 437"/>
            <p:cNvSpPr/>
            <p:nvPr/>
          </p:nvSpPr>
          <p:spPr>
            <a:xfrm rot="5400000">
              <a:off x="8749631" y="372342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39" name="直接连接符 438"/>
            <p:cNvCxnSpPr>
              <a:stCxn id="437" idx="6"/>
              <a:endCxn id="438" idx="2"/>
            </p:cNvCxnSpPr>
            <p:nvPr/>
          </p:nvCxnSpPr>
          <p:spPr>
            <a:xfrm>
              <a:off x="8839635" y="2841596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" name="椭圆 439"/>
            <p:cNvSpPr/>
            <p:nvPr/>
          </p:nvSpPr>
          <p:spPr>
            <a:xfrm rot="5400000">
              <a:off x="9832907" y="213105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椭圆 440"/>
            <p:cNvSpPr/>
            <p:nvPr/>
          </p:nvSpPr>
          <p:spPr>
            <a:xfrm rot="5400000">
              <a:off x="9832906" y="266159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椭圆 441"/>
            <p:cNvSpPr/>
            <p:nvPr/>
          </p:nvSpPr>
          <p:spPr>
            <a:xfrm rot="5400000">
              <a:off x="9832906" y="372342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43" name="直接连接符 442"/>
            <p:cNvCxnSpPr>
              <a:stCxn id="441" idx="6"/>
              <a:endCxn id="442" idx="2"/>
            </p:cNvCxnSpPr>
            <p:nvPr/>
          </p:nvCxnSpPr>
          <p:spPr>
            <a:xfrm>
              <a:off x="9922906" y="2841596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/>
            <p:cNvCxnSpPr>
              <a:stCxn id="436" idx="0"/>
              <a:endCxn id="440" idx="4"/>
            </p:cNvCxnSpPr>
            <p:nvPr/>
          </p:nvCxnSpPr>
          <p:spPr>
            <a:xfrm>
              <a:off x="8929635" y="2221056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/>
            <p:cNvCxnSpPr>
              <a:stCxn id="437" idx="0"/>
              <a:endCxn id="440" idx="4"/>
            </p:cNvCxnSpPr>
            <p:nvPr/>
          </p:nvCxnSpPr>
          <p:spPr>
            <a:xfrm flipV="1">
              <a:off x="8929635" y="2221056"/>
              <a:ext cx="903271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/>
            <p:cNvCxnSpPr>
              <a:stCxn id="438" idx="0"/>
              <a:endCxn id="440" idx="4"/>
            </p:cNvCxnSpPr>
            <p:nvPr/>
          </p:nvCxnSpPr>
          <p:spPr>
            <a:xfrm flipV="1">
              <a:off x="8929635" y="2221056"/>
              <a:ext cx="903271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>
              <a:stCxn id="436" idx="0"/>
              <a:endCxn id="441" idx="4"/>
            </p:cNvCxnSpPr>
            <p:nvPr/>
          </p:nvCxnSpPr>
          <p:spPr>
            <a:xfrm>
              <a:off x="8929635" y="2221056"/>
              <a:ext cx="903271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>
              <a:stCxn id="437" idx="0"/>
              <a:endCxn id="441" idx="4"/>
            </p:cNvCxnSpPr>
            <p:nvPr/>
          </p:nvCxnSpPr>
          <p:spPr>
            <a:xfrm>
              <a:off x="8929635" y="2751596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>
              <a:stCxn id="438" idx="0"/>
              <a:endCxn id="441" idx="4"/>
            </p:cNvCxnSpPr>
            <p:nvPr/>
          </p:nvCxnSpPr>
          <p:spPr>
            <a:xfrm flipV="1">
              <a:off x="8929635" y="2751596"/>
              <a:ext cx="903271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>
              <a:stCxn id="436" idx="0"/>
              <a:endCxn id="442" idx="4"/>
            </p:cNvCxnSpPr>
            <p:nvPr/>
          </p:nvCxnSpPr>
          <p:spPr>
            <a:xfrm>
              <a:off x="8929635" y="2221056"/>
              <a:ext cx="903271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/>
            <p:cNvCxnSpPr>
              <a:stCxn id="437" idx="0"/>
              <a:endCxn id="442" idx="4"/>
            </p:cNvCxnSpPr>
            <p:nvPr/>
          </p:nvCxnSpPr>
          <p:spPr>
            <a:xfrm>
              <a:off x="8929635" y="2751596"/>
              <a:ext cx="903271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/>
            <p:cNvCxnSpPr>
              <a:stCxn id="438" idx="0"/>
              <a:endCxn id="442" idx="4"/>
            </p:cNvCxnSpPr>
            <p:nvPr/>
          </p:nvCxnSpPr>
          <p:spPr>
            <a:xfrm>
              <a:off x="8929635" y="3813424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5" name="直接连接符 364"/>
          <p:cNvCxnSpPr>
            <a:stCxn id="474" idx="0"/>
            <a:endCxn id="436" idx="4"/>
          </p:cNvCxnSpPr>
          <p:nvPr/>
        </p:nvCxnSpPr>
        <p:spPr>
          <a:xfrm flipV="1">
            <a:off x="5036903" y="4815727"/>
            <a:ext cx="875643" cy="640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/>
          <p:cNvCxnSpPr>
            <a:stCxn id="475" idx="0"/>
            <a:endCxn id="436" idx="4"/>
          </p:cNvCxnSpPr>
          <p:nvPr/>
        </p:nvCxnSpPr>
        <p:spPr>
          <a:xfrm flipV="1">
            <a:off x="5036903" y="4815727"/>
            <a:ext cx="875643" cy="482261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476" idx="0"/>
            <a:endCxn id="436" idx="4"/>
          </p:cNvCxnSpPr>
          <p:nvPr/>
        </p:nvCxnSpPr>
        <p:spPr>
          <a:xfrm flipV="1">
            <a:off x="5036903" y="4815727"/>
            <a:ext cx="875643" cy="143464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接连接符 367"/>
          <p:cNvCxnSpPr>
            <a:stCxn id="474" idx="0"/>
            <a:endCxn id="437" idx="4"/>
          </p:cNvCxnSpPr>
          <p:nvPr/>
        </p:nvCxnSpPr>
        <p:spPr>
          <a:xfrm>
            <a:off x="5036903" y="4822133"/>
            <a:ext cx="875643" cy="46944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接连接符 368"/>
          <p:cNvCxnSpPr>
            <a:stCxn id="475" idx="0"/>
            <a:endCxn id="437" idx="4"/>
          </p:cNvCxnSpPr>
          <p:nvPr/>
        </p:nvCxnSpPr>
        <p:spPr>
          <a:xfrm flipV="1">
            <a:off x="5036903" y="5291581"/>
            <a:ext cx="875643" cy="640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接连接符 369"/>
          <p:cNvCxnSpPr>
            <a:stCxn id="476" idx="0"/>
            <a:endCxn id="437" idx="4"/>
          </p:cNvCxnSpPr>
          <p:nvPr/>
        </p:nvCxnSpPr>
        <p:spPr>
          <a:xfrm flipV="1">
            <a:off x="5036903" y="5291581"/>
            <a:ext cx="875643" cy="95878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474" idx="0"/>
            <a:endCxn id="438" idx="4"/>
          </p:cNvCxnSpPr>
          <p:nvPr/>
        </p:nvCxnSpPr>
        <p:spPr>
          <a:xfrm>
            <a:off x="5036903" y="4822133"/>
            <a:ext cx="875643" cy="142182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接连接符 371"/>
          <p:cNvCxnSpPr>
            <a:stCxn id="475" idx="0"/>
            <a:endCxn id="438" idx="4"/>
          </p:cNvCxnSpPr>
          <p:nvPr/>
        </p:nvCxnSpPr>
        <p:spPr>
          <a:xfrm>
            <a:off x="5036903" y="5297988"/>
            <a:ext cx="875643" cy="94597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椭圆 375"/>
          <p:cNvSpPr/>
          <p:nvPr/>
        </p:nvSpPr>
        <p:spPr>
          <a:xfrm rot="5400000">
            <a:off x="1780330" y="3822288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7" name="椭圆 376"/>
          <p:cNvSpPr/>
          <p:nvPr/>
        </p:nvSpPr>
        <p:spPr>
          <a:xfrm rot="5400000">
            <a:off x="1780330" y="4298144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78" name="直接连接符 377"/>
          <p:cNvCxnSpPr>
            <a:stCxn id="376" idx="6"/>
            <a:endCxn id="377" idx="2"/>
          </p:cNvCxnSpPr>
          <p:nvPr/>
        </p:nvCxnSpPr>
        <p:spPr>
          <a:xfrm rot="5400000">
            <a:off x="1703850" y="4145181"/>
            <a:ext cx="314409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接连接符 384"/>
          <p:cNvCxnSpPr>
            <a:stCxn id="376" idx="0"/>
            <a:endCxn id="453" idx="4"/>
          </p:cNvCxnSpPr>
          <p:nvPr/>
        </p:nvCxnSpPr>
        <p:spPr>
          <a:xfrm rot="5400000" flipV="1">
            <a:off x="1914944" y="3938332"/>
            <a:ext cx="914880" cy="8527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>
            <a:stCxn id="376" idx="0"/>
            <a:endCxn id="454" idx="4"/>
          </p:cNvCxnSpPr>
          <p:nvPr/>
        </p:nvCxnSpPr>
        <p:spPr>
          <a:xfrm rot="5400000" flipV="1">
            <a:off x="1677016" y="4176259"/>
            <a:ext cx="1390734" cy="8527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接连接符 386"/>
          <p:cNvCxnSpPr>
            <a:stCxn id="376" idx="0"/>
            <a:endCxn id="455" idx="4"/>
          </p:cNvCxnSpPr>
          <p:nvPr/>
        </p:nvCxnSpPr>
        <p:spPr>
          <a:xfrm>
            <a:off x="1946018" y="3907253"/>
            <a:ext cx="852721" cy="234311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接连接符 387"/>
          <p:cNvCxnSpPr>
            <a:stCxn id="377" idx="0"/>
            <a:endCxn id="455" idx="4"/>
          </p:cNvCxnSpPr>
          <p:nvPr/>
        </p:nvCxnSpPr>
        <p:spPr>
          <a:xfrm rot="5400000" flipV="1">
            <a:off x="1438754" y="4890376"/>
            <a:ext cx="1867260" cy="8527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接连接符 388"/>
          <p:cNvCxnSpPr>
            <a:stCxn id="377" idx="0"/>
            <a:endCxn id="454" idx="4"/>
          </p:cNvCxnSpPr>
          <p:nvPr/>
        </p:nvCxnSpPr>
        <p:spPr>
          <a:xfrm rot="5400000" flipV="1">
            <a:off x="1914944" y="4414187"/>
            <a:ext cx="914879" cy="8527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接连接符 389"/>
          <p:cNvCxnSpPr>
            <a:stCxn id="377" idx="0"/>
            <a:endCxn id="453" idx="4"/>
          </p:cNvCxnSpPr>
          <p:nvPr/>
        </p:nvCxnSpPr>
        <p:spPr>
          <a:xfrm rot="5400000" flipV="1">
            <a:off x="2152870" y="4176259"/>
            <a:ext cx="439026" cy="8527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连接符 408"/>
          <p:cNvCxnSpPr/>
          <p:nvPr/>
        </p:nvCxnSpPr>
        <p:spPr>
          <a:xfrm>
            <a:off x="7020169" y="5373523"/>
            <a:ext cx="0" cy="79093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椭圆 409"/>
          <p:cNvSpPr/>
          <p:nvPr/>
        </p:nvSpPr>
        <p:spPr>
          <a:xfrm rot="5400000">
            <a:off x="7962105" y="4741542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1" name="椭圆 410"/>
          <p:cNvSpPr/>
          <p:nvPr/>
        </p:nvSpPr>
        <p:spPr>
          <a:xfrm rot="5400000">
            <a:off x="7962105" y="5207834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2" name="椭圆 411"/>
          <p:cNvSpPr/>
          <p:nvPr/>
        </p:nvSpPr>
        <p:spPr>
          <a:xfrm rot="5400000">
            <a:off x="7962105" y="6160215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13" name="直接连接符 412"/>
          <p:cNvCxnSpPr>
            <a:stCxn id="411" idx="6"/>
            <a:endCxn id="412" idx="2"/>
          </p:cNvCxnSpPr>
          <p:nvPr/>
        </p:nvCxnSpPr>
        <p:spPr>
          <a:xfrm>
            <a:off x="8042827" y="5373523"/>
            <a:ext cx="0" cy="79093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endCxn id="410" idx="4"/>
          </p:cNvCxnSpPr>
          <p:nvPr/>
        </p:nvCxnSpPr>
        <p:spPr>
          <a:xfrm>
            <a:off x="7105133" y="4825291"/>
            <a:ext cx="852731" cy="12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441" idx="0"/>
            <a:endCxn id="410" idx="4"/>
          </p:cNvCxnSpPr>
          <p:nvPr/>
        </p:nvCxnSpPr>
        <p:spPr>
          <a:xfrm flipV="1">
            <a:off x="7105133" y="4816945"/>
            <a:ext cx="852731" cy="47463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442" idx="0"/>
            <a:endCxn id="410" idx="4"/>
          </p:cNvCxnSpPr>
          <p:nvPr/>
        </p:nvCxnSpPr>
        <p:spPr>
          <a:xfrm flipV="1">
            <a:off x="7105133" y="4816945"/>
            <a:ext cx="852731" cy="142701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440" idx="0"/>
            <a:endCxn id="411" idx="4"/>
          </p:cNvCxnSpPr>
          <p:nvPr/>
        </p:nvCxnSpPr>
        <p:spPr>
          <a:xfrm>
            <a:off x="7105133" y="4815729"/>
            <a:ext cx="852731" cy="47707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441" idx="0"/>
            <a:endCxn id="411" idx="4"/>
          </p:cNvCxnSpPr>
          <p:nvPr/>
        </p:nvCxnSpPr>
        <p:spPr>
          <a:xfrm>
            <a:off x="7105133" y="5291583"/>
            <a:ext cx="852731" cy="12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442" idx="0"/>
            <a:endCxn id="411" idx="4"/>
          </p:cNvCxnSpPr>
          <p:nvPr/>
        </p:nvCxnSpPr>
        <p:spPr>
          <a:xfrm flipV="1">
            <a:off x="7105133" y="5292799"/>
            <a:ext cx="852731" cy="9511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440" idx="0"/>
            <a:endCxn id="412" idx="4"/>
          </p:cNvCxnSpPr>
          <p:nvPr/>
        </p:nvCxnSpPr>
        <p:spPr>
          <a:xfrm>
            <a:off x="7105133" y="4815729"/>
            <a:ext cx="852731" cy="142945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441" idx="0"/>
            <a:endCxn id="412" idx="4"/>
          </p:cNvCxnSpPr>
          <p:nvPr/>
        </p:nvCxnSpPr>
        <p:spPr>
          <a:xfrm>
            <a:off x="7105133" y="5291583"/>
            <a:ext cx="852731" cy="95359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442" idx="0"/>
            <a:endCxn id="412" idx="4"/>
          </p:cNvCxnSpPr>
          <p:nvPr/>
        </p:nvCxnSpPr>
        <p:spPr>
          <a:xfrm>
            <a:off x="7105133" y="6243964"/>
            <a:ext cx="852731" cy="12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椭圆 422"/>
          <p:cNvSpPr/>
          <p:nvPr/>
        </p:nvSpPr>
        <p:spPr>
          <a:xfrm rot="5400000">
            <a:off x="8984763" y="4740324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4" name="椭圆 423"/>
          <p:cNvSpPr/>
          <p:nvPr/>
        </p:nvSpPr>
        <p:spPr>
          <a:xfrm rot="5400000">
            <a:off x="8984763" y="5206616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5" name="椭圆 424"/>
          <p:cNvSpPr/>
          <p:nvPr/>
        </p:nvSpPr>
        <p:spPr>
          <a:xfrm rot="5400000">
            <a:off x="8984763" y="6158997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26" name="直接连接符 425"/>
          <p:cNvCxnSpPr>
            <a:stCxn id="424" idx="6"/>
            <a:endCxn id="425" idx="2"/>
          </p:cNvCxnSpPr>
          <p:nvPr/>
        </p:nvCxnSpPr>
        <p:spPr>
          <a:xfrm>
            <a:off x="9065485" y="5372305"/>
            <a:ext cx="0" cy="79093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连接符 426"/>
          <p:cNvCxnSpPr>
            <a:stCxn id="410" idx="0"/>
            <a:endCxn id="423" idx="4"/>
          </p:cNvCxnSpPr>
          <p:nvPr/>
        </p:nvCxnSpPr>
        <p:spPr>
          <a:xfrm flipV="1">
            <a:off x="8127793" y="4825289"/>
            <a:ext cx="852730" cy="121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连接符 427"/>
          <p:cNvCxnSpPr>
            <a:stCxn id="411" idx="0"/>
            <a:endCxn id="423" idx="4"/>
          </p:cNvCxnSpPr>
          <p:nvPr/>
        </p:nvCxnSpPr>
        <p:spPr>
          <a:xfrm flipV="1">
            <a:off x="8127793" y="4815727"/>
            <a:ext cx="852730" cy="4770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连接符 428"/>
          <p:cNvCxnSpPr>
            <a:stCxn id="412" idx="0"/>
            <a:endCxn id="423" idx="4"/>
          </p:cNvCxnSpPr>
          <p:nvPr/>
        </p:nvCxnSpPr>
        <p:spPr>
          <a:xfrm flipV="1">
            <a:off x="8127793" y="4815727"/>
            <a:ext cx="852730" cy="142945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连接符 429"/>
          <p:cNvCxnSpPr>
            <a:stCxn id="410" idx="0"/>
            <a:endCxn id="424" idx="4"/>
          </p:cNvCxnSpPr>
          <p:nvPr/>
        </p:nvCxnSpPr>
        <p:spPr>
          <a:xfrm>
            <a:off x="8127793" y="4816945"/>
            <a:ext cx="852730" cy="47463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连接符 430"/>
          <p:cNvCxnSpPr>
            <a:stCxn id="411" idx="0"/>
            <a:endCxn id="424" idx="4"/>
          </p:cNvCxnSpPr>
          <p:nvPr/>
        </p:nvCxnSpPr>
        <p:spPr>
          <a:xfrm flipV="1">
            <a:off x="8127793" y="5291581"/>
            <a:ext cx="852730" cy="121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连接符 431"/>
          <p:cNvCxnSpPr>
            <a:stCxn id="412" idx="0"/>
            <a:endCxn id="424" idx="4"/>
          </p:cNvCxnSpPr>
          <p:nvPr/>
        </p:nvCxnSpPr>
        <p:spPr>
          <a:xfrm flipV="1">
            <a:off x="8127793" y="5291581"/>
            <a:ext cx="852730" cy="95359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>
            <a:stCxn id="410" idx="0"/>
            <a:endCxn id="425" idx="4"/>
          </p:cNvCxnSpPr>
          <p:nvPr/>
        </p:nvCxnSpPr>
        <p:spPr>
          <a:xfrm>
            <a:off x="8127793" y="4816945"/>
            <a:ext cx="852730" cy="14270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/>
          <p:cNvCxnSpPr>
            <a:stCxn id="411" idx="0"/>
            <a:endCxn id="425" idx="4"/>
          </p:cNvCxnSpPr>
          <p:nvPr/>
        </p:nvCxnSpPr>
        <p:spPr>
          <a:xfrm>
            <a:off x="8127793" y="5292799"/>
            <a:ext cx="852730" cy="95116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接连接符 434"/>
          <p:cNvCxnSpPr>
            <a:stCxn id="412" idx="0"/>
            <a:endCxn id="425" idx="4"/>
          </p:cNvCxnSpPr>
          <p:nvPr/>
        </p:nvCxnSpPr>
        <p:spPr>
          <a:xfrm flipV="1">
            <a:off x="8127793" y="6243962"/>
            <a:ext cx="852730" cy="121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/>
          <p:cNvCxnSpPr>
            <a:stCxn id="455" idx="0"/>
            <a:endCxn id="472" idx="4"/>
          </p:cNvCxnSpPr>
          <p:nvPr/>
        </p:nvCxnSpPr>
        <p:spPr>
          <a:xfrm>
            <a:off x="2968667" y="6250368"/>
            <a:ext cx="87565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直接连接符 352"/>
          <p:cNvCxnSpPr/>
          <p:nvPr/>
        </p:nvCxnSpPr>
        <p:spPr>
          <a:xfrm flipV="1">
            <a:off x="5036903" y="6243961"/>
            <a:ext cx="875635" cy="640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矩形 486"/>
          <p:cNvSpPr/>
          <p:nvPr/>
        </p:nvSpPr>
        <p:spPr>
          <a:xfrm>
            <a:off x="44124" y="391511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784-dimension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文本框 142"/>
              <p:cNvSpPr txBox="1"/>
              <p:nvPr/>
            </p:nvSpPr>
            <p:spPr>
              <a:xfrm>
                <a:off x="1446151" y="6369447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88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151" y="6369447"/>
                <a:ext cx="829783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文本框 142"/>
              <p:cNvSpPr txBox="1"/>
              <p:nvPr/>
            </p:nvSpPr>
            <p:spPr>
              <a:xfrm>
                <a:off x="2475357" y="6369447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89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357" y="6369447"/>
                <a:ext cx="829783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文本框 142"/>
              <p:cNvSpPr txBox="1"/>
              <p:nvPr/>
            </p:nvSpPr>
            <p:spPr>
              <a:xfrm>
                <a:off x="3504563" y="6369447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3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0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63" y="6369447"/>
                <a:ext cx="829783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文本框 142"/>
              <p:cNvSpPr txBox="1"/>
              <p:nvPr/>
            </p:nvSpPr>
            <p:spPr>
              <a:xfrm>
                <a:off x="4533769" y="6369447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4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1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769" y="6369447"/>
                <a:ext cx="829783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文本框 142"/>
              <p:cNvSpPr txBox="1"/>
              <p:nvPr/>
            </p:nvSpPr>
            <p:spPr>
              <a:xfrm>
                <a:off x="5562975" y="6369447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5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2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75" y="6369447"/>
                <a:ext cx="829783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文本框 142"/>
              <p:cNvSpPr txBox="1"/>
              <p:nvPr/>
            </p:nvSpPr>
            <p:spPr>
              <a:xfrm>
                <a:off x="6592181" y="6369447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6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3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81" y="6369447"/>
                <a:ext cx="829783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文本框 142"/>
              <p:cNvSpPr txBox="1"/>
              <p:nvPr/>
            </p:nvSpPr>
            <p:spPr>
              <a:xfrm>
                <a:off x="7621387" y="6369447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7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4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87" y="6369447"/>
                <a:ext cx="829783" cy="307777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文本框 142"/>
              <p:cNvSpPr txBox="1"/>
              <p:nvPr/>
            </p:nvSpPr>
            <p:spPr>
              <a:xfrm>
                <a:off x="8650593" y="6369447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8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5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593" y="6369447"/>
                <a:ext cx="829783" cy="307777"/>
              </a:xfrm>
              <a:prstGeom prst="rect">
                <a:avLst/>
              </a:prstGeom>
              <a:blipFill>
                <a:blip r:embed="rId1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左大括号 495"/>
          <p:cNvSpPr/>
          <p:nvPr/>
        </p:nvSpPr>
        <p:spPr>
          <a:xfrm>
            <a:off x="1570865" y="3862610"/>
            <a:ext cx="158052" cy="516109"/>
          </a:xfrm>
          <a:prstGeom prst="leftBrace">
            <a:avLst>
              <a:gd name="adj1" fmla="val 5072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499" name="Picture 2" descr="https://timgsa.baidu.com/timg?image&amp;quality=80&amp;size=b9999_10000&amp;sec=1568908183159&amp;di=d71cf44e1cd3b4390b4e041adfae9e46&amp;imgtype=0&amp;src=http%3A%2F%2Fphotocdn.sohu.com%2F20151027%2FImg424292148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4498469" y="1290107"/>
            <a:ext cx="354435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0" name="文本框 499"/>
          <p:cNvSpPr txBox="1"/>
          <p:nvPr/>
        </p:nvSpPr>
        <p:spPr>
          <a:xfrm>
            <a:off x="8042827" y="386114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224x224x3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4" name="文本框 503"/>
          <p:cNvSpPr txBox="1"/>
          <p:nvPr/>
        </p:nvSpPr>
        <p:spPr>
          <a:xfrm>
            <a:off x="8298670" y="2259362"/>
            <a:ext cx="3272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How to handle the very large colorful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image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in the size of 224x224x3, where the 3 denotes the R,G,B channels.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4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30</a:t>
            </a:fld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2060848"/>
            <a:ext cx="10515600" cy="309634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/>
              <a:t>M</a:t>
            </a:r>
            <a:r>
              <a:rPr lang="en-US" altLang="zh-CN" dirty="0" smtClean="0"/>
              <a:t>otivation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 smtClean="0"/>
              <a:t>Components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 smtClean="0"/>
              <a:t>Structure 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CNNs’ </a:t>
            </a:r>
            <a:r>
              <a:rPr lang="en-US" altLang="zh-CN" dirty="0" smtClean="0">
                <a:solidFill>
                  <a:srgbClr val="FF0000"/>
                </a:solidFill>
              </a:rPr>
              <a:t>Learning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 smtClean="0"/>
              <a:t>Application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403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CNN’s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31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10646876" y="1899024"/>
                <a:ext cx="1450718" cy="1434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arget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Output</m:t>
                      </m:r>
                    </m:oMath>
                  </m:oMathPara>
                </a14:m>
                <a:endParaRPr lang="en-US" altLang="zh-CN" b="0" i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876" y="1899024"/>
                <a:ext cx="1450718" cy="1434367"/>
              </a:xfrm>
              <a:prstGeom prst="rect">
                <a:avLst/>
              </a:prstGeom>
              <a:blipFill>
                <a:blip r:embed="rId3"/>
                <a:stretch>
                  <a:fillRect l="-3361" r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8814889" y="1901113"/>
                <a:ext cx="1668727" cy="1434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etwork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Output</m:t>
                      </m:r>
                    </m:oMath>
                  </m:oMathPara>
                </a14:m>
                <a:endParaRPr lang="en-US" altLang="zh-CN" b="0" i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889" y="1901113"/>
                <a:ext cx="1668727" cy="1434367"/>
              </a:xfrm>
              <a:prstGeom prst="rect">
                <a:avLst/>
              </a:prstGeom>
              <a:blipFill>
                <a:blip r:embed="rId4"/>
                <a:stretch>
                  <a:fillRect l="-2555" r="-47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图片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84" y="4457910"/>
            <a:ext cx="2592288" cy="1791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3191773" y="4747859"/>
                <a:ext cx="5291470" cy="502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+mj-lt"/>
                  </a:rPr>
                  <a:t>Cost function: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773" y="4747859"/>
                <a:ext cx="5291470" cy="502253"/>
              </a:xfrm>
              <a:prstGeom prst="rect">
                <a:avLst/>
              </a:prstGeom>
              <a:blipFill>
                <a:blip r:embed="rId6"/>
                <a:stretch>
                  <a:fillRect l="-1037" t="-73171" b="-1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3191774" y="5439525"/>
                <a:ext cx="4841876" cy="589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+mj-lt"/>
                  </a:rPr>
                  <a:t>Gradient descend method: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774" y="5439525"/>
                <a:ext cx="4841876" cy="589970"/>
              </a:xfrm>
              <a:prstGeom prst="rect">
                <a:avLst/>
              </a:prstGeom>
              <a:blipFill>
                <a:blip r:embed="rId7"/>
                <a:stretch>
                  <a:fillRect l="-1134" b="-4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8893743" y="4488090"/>
                <a:ext cx="2418318" cy="142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  <a:latin typeface="+mj-lt"/>
                  </a:rPr>
                  <a:t>Use backpropagation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+mj-lt"/>
                  </a:rPr>
                  <a:t> for the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/>
                  </a:rPr>
                  <a:t>fully-connected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/>
                  </a:rPr>
                  <a:t>and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j-lt"/>
                  </a:rPr>
                  <a:t>convolutional layers.</a:t>
                </a:r>
                <a:endParaRPr lang="zh-CN" altLang="en-US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743" y="4488090"/>
                <a:ext cx="2418318" cy="1420966"/>
              </a:xfrm>
              <a:prstGeom prst="rect">
                <a:avLst/>
              </a:prstGeom>
              <a:blipFill>
                <a:blip r:embed="rId8"/>
                <a:stretch>
                  <a:fillRect l="-2267" t="-2146" r="-1763" b="-6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云形 78"/>
          <p:cNvSpPr/>
          <p:nvPr/>
        </p:nvSpPr>
        <p:spPr>
          <a:xfrm>
            <a:off x="8605884" y="4098427"/>
            <a:ext cx="2886966" cy="230336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2953" y="1831182"/>
            <a:ext cx="8162931" cy="1958413"/>
            <a:chOff x="176175" y="2106383"/>
            <a:chExt cx="12462755" cy="2688362"/>
          </a:xfrm>
        </p:grpSpPr>
        <p:sp>
          <p:nvSpPr>
            <p:cNvPr id="80" name="立方体 79"/>
            <p:cNvSpPr/>
            <p:nvPr/>
          </p:nvSpPr>
          <p:spPr>
            <a:xfrm>
              <a:off x="6933878" y="2521040"/>
              <a:ext cx="1258816" cy="1140777"/>
            </a:xfrm>
            <a:prstGeom prst="cube">
              <a:avLst>
                <a:gd name="adj" fmla="val 2514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1" name="立方体 80"/>
            <p:cNvSpPr/>
            <p:nvPr/>
          </p:nvSpPr>
          <p:spPr>
            <a:xfrm>
              <a:off x="5039284" y="2435984"/>
              <a:ext cx="1445898" cy="1280257"/>
            </a:xfrm>
            <a:prstGeom prst="cube">
              <a:avLst>
                <a:gd name="adj" fmla="val 1068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2" name="立方体 81"/>
            <p:cNvSpPr/>
            <p:nvPr/>
          </p:nvSpPr>
          <p:spPr>
            <a:xfrm>
              <a:off x="3101589" y="2351232"/>
              <a:ext cx="1450437" cy="1480518"/>
            </a:xfrm>
            <a:prstGeom prst="cube">
              <a:avLst>
                <a:gd name="adj" fmla="val 10263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10607489" y="2106383"/>
              <a:ext cx="1493582" cy="1978796"/>
              <a:chOff x="8070635" y="1412776"/>
              <a:chExt cx="1493582" cy="1978796"/>
            </a:xfrm>
          </p:grpSpPr>
          <p:sp>
            <p:nvSpPr>
              <p:cNvPr id="84" name="椭圆 83"/>
              <p:cNvSpPr/>
              <p:nvPr/>
            </p:nvSpPr>
            <p:spPr>
              <a:xfrm rot="5400000">
                <a:off x="9321662" y="1371187"/>
                <a:ext cx="200964" cy="28414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00" dirty="0">
                  <a:latin typeface="Times New Roman" pitchFamily="18" charset="0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 rot="5400000">
                <a:off x="9321663" y="1963518"/>
                <a:ext cx="200964" cy="2841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00" dirty="0">
                  <a:latin typeface="Times New Roman" pitchFamily="18" charset="0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 rot="5400000">
                <a:off x="9321662" y="3149018"/>
                <a:ext cx="200965" cy="2841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00" dirty="0">
                  <a:latin typeface="Times New Roman" pitchFamily="18" charset="0"/>
                </a:endParaRPr>
              </a:p>
            </p:txBody>
          </p:sp>
          <p:cxnSp>
            <p:nvCxnSpPr>
              <p:cNvPr id="87" name="直接连接符 86"/>
              <p:cNvCxnSpPr>
                <a:stCxn id="85" idx="6"/>
                <a:endCxn id="86" idx="2"/>
              </p:cNvCxnSpPr>
              <p:nvPr/>
            </p:nvCxnSpPr>
            <p:spPr>
              <a:xfrm>
                <a:off x="9422145" y="2206073"/>
                <a:ext cx="0" cy="98453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椭圆 87"/>
              <p:cNvSpPr/>
              <p:nvPr/>
            </p:nvSpPr>
            <p:spPr>
              <a:xfrm rot="5400000">
                <a:off x="8112224" y="1371187"/>
                <a:ext cx="200965" cy="2841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00" dirty="0">
                  <a:latin typeface="Times New Roman" pitchFamily="18" charset="0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 rot="5400000">
                <a:off x="8112226" y="1963518"/>
                <a:ext cx="200965" cy="2841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00" dirty="0">
                  <a:latin typeface="Times New Roman" pitchFamily="18" charset="0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 rot="5400000">
                <a:off x="8112224" y="3149017"/>
                <a:ext cx="200965" cy="2841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300" dirty="0">
                  <a:latin typeface="Times New Roman" pitchFamily="18" charset="0"/>
                </a:endParaRPr>
              </a:p>
            </p:txBody>
          </p:sp>
          <p:cxnSp>
            <p:nvCxnSpPr>
              <p:cNvPr id="91" name="直接连接符 90"/>
              <p:cNvCxnSpPr>
                <a:stCxn id="89" idx="6"/>
                <a:endCxn id="90" idx="2"/>
              </p:cNvCxnSpPr>
              <p:nvPr/>
            </p:nvCxnSpPr>
            <p:spPr>
              <a:xfrm flipH="1">
                <a:off x="8212707" y="2206073"/>
                <a:ext cx="1" cy="98453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>
                <a:stCxn id="88" idx="0"/>
                <a:endCxn id="84" idx="4"/>
              </p:cNvCxnSpPr>
              <p:nvPr/>
            </p:nvCxnSpPr>
            <p:spPr>
              <a:xfrm>
                <a:off x="8354779" y="1513259"/>
                <a:ext cx="925295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stCxn id="89" idx="0"/>
                <a:endCxn id="84" idx="4"/>
              </p:cNvCxnSpPr>
              <p:nvPr/>
            </p:nvCxnSpPr>
            <p:spPr>
              <a:xfrm flipV="1">
                <a:off x="8354780" y="1513260"/>
                <a:ext cx="925293" cy="59233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90" idx="0"/>
                <a:endCxn id="84" idx="4"/>
              </p:cNvCxnSpPr>
              <p:nvPr/>
            </p:nvCxnSpPr>
            <p:spPr>
              <a:xfrm flipV="1">
                <a:off x="8354779" y="1513260"/>
                <a:ext cx="925295" cy="177782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stCxn id="88" idx="0"/>
                <a:endCxn id="85" idx="4"/>
              </p:cNvCxnSpPr>
              <p:nvPr/>
            </p:nvCxnSpPr>
            <p:spPr>
              <a:xfrm>
                <a:off x="8354779" y="1513259"/>
                <a:ext cx="925295" cy="59233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stCxn id="89" idx="0"/>
                <a:endCxn id="85" idx="4"/>
              </p:cNvCxnSpPr>
              <p:nvPr/>
            </p:nvCxnSpPr>
            <p:spPr>
              <a:xfrm>
                <a:off x="8354780" y="2105590"/>
                <a:ext cx="925293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stCxn id="90" idx="0"/>
                <a:endCxn id="85" idx="4"/>
              </p:cNvCxnSpPr>
              <p:nvPr/>
            </p:nvCxnSpPr>
            <p:spPr>
              <a:xfrm flipV="1">
                <a:off x="8354779" y="2105592"/>
                <a:ext cx="925295" cy="118549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88" idx="0"/>
                <a:endCxn id="86" idx="4"/>
              </p:cNvCxnSpPr>
              <p:nvPr/>
            </p:nvCxnSpPr>
            <p:spPr>
              <a:xfrm>
                <a:off x="8354779" y="1513259"/>
                <a:ext cx="925295" cy="177783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>
                <a:stCxn id="89" idx="0"/>
                <a:endCxn id="86" idx="4"/>
              </p:cNvCxnSpPr>
              <p:nvPr/>
            </p:nvCxnSpPr>
            <p:spPr>
              <a:xfrm>
                <a:off x="8354780" y="2105590"/>
                <a:ext cx="925293" cy="118549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90" idx="0"/>
                <a:endCxn id="86" idx="4"/>
              </p:cNvCxnSpPr>
              <p:nvPr/>
            </p:nvCxnSpPr>
            <p:spPr>
              <a:xfrm>
                <a:off x="8354779" y="3291089"/>
                <a:ext cx="925295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文本框 100"/>
            <p:cNvSpPr txBox="1"/>
            <p:nvPr/>
          </p:nvSpPr>
          <p:spPr>
            <a:xfrm>
              <a:off x="10069629" y="4401851"/>
              <a:ext cx="2569301" cy="392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latin typeface="+mj-lt"/>
                </a:rPr>
                <a:t>Fully-connected</a:t>
              </a: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76175" y="2132856"/>
              <a:ext cx="2321699" cy="1886517"/>
              <a:chOff x="306910" y="2411597"/>
              <a:chExt cx="2321699" cy="1886517"/>
            </a:xfrm>
          </p:grpSpPr>
          <p:pic>
            <p:nvPicPr>
              <p:cNvPr id="103" name="Picture 2" descr="https://timgsa.baidu.com/timg?image&amp;quality=80&amp;size=b9999_10000&amp;sec=1568908183159&amp;di=d71cf44e1cd3b4390b4e041adfae9e46&amp;imgtype=0&amp;src=http%3A%2F%2Fphotocdn.sohu.com%2F20151027%2FImg424292148.jpg">
                <a:extLst>
                  <a:ext uri="{FF2B5EF4-FFF2-40B4-BE49-F238E27FC236}">
                    <a16:creationId xmlns:a16="http://schemas.microsoft.com/office/drawing/2014/main" id="{CFB8F96B-68EC-421F-9DBE-BCC38C4713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0" r="14756"/>
              <a:stretch/>
            </p:blipFill>
            <p:spPr bwMode="auto">
              <a:xfrm>
                <a:off x="306910" y="2411597"/>
                <a:ext cx="2321699" cy="18865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立方体 103"/>
              <p:cNvSpPr/>
              <p:nvPr/>
            </p:nvSpPr>
            <p:spPr>
              <a:xfrm>
                <a:off x="567021" y="2575582"/>
                <a:ext cx="540000" cy="540000"/>
              </a:xfrm>
              <a:prstGeom prst="cube">
                <a:avLst>
                  <a:gd name="adj" fmla="val 7419"/>
                </a:avLst>
              </a:prstGeom>
              <a:solidFill>
                <a:schemeClr val="accent3">
                  <a:alpha val="8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105" name="立方体 104"/>
            <p:cNvSpPr/>
            <p:nvPr/>
          </p:nvSpPr>
          <p:spPr>
            <a:xfrm>
              <a:off x="3283706" y="3103552"/>
              <a:ext cx="180000" cy="180000"/>
            </a:xfrm>
            <a:prstGeom prst="cube">
              <a:avLst>
                <a:gd name="adj" fmla="val 7419"/>
              </a:avLst>
            </a:prstGeom>
            <a:solidFill>
              <a:schemeClr val="accent3">
                <a:alpha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6" name="箭头: 下 56">
              <a:extLst>
                <a:ext uri="{FF2B5EF4-FFF2-40B4-BE49-F238E27FC236}">
                  <a16:creationId xmlns:a16="http://schemas.microsoft.com/office/drawing/2014/main" id="{9000CB6A-0509-47BF-A52E-192C2F37B200}"/>
                </a:ext>
              </a:extLst>
            </p:cNvPr>
            <p:cNvSpPr/>
            <p:nvPr/>
          </p:nvSpPr>
          <p:spPr>
            <a:xfrm rot="16200000">
              <a:off x="9995170" y="2770484"/>
              <a:ext cx="484632" cy="738051"/>
            </a:xfrm>
            <a:prstGeom prst="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9676610" y="2553564"/>
              <a:ext cx="1052835" cy="392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latin typeface="+mj-lt"/>
                </a:rPr>
                <a:t>Flatten</a:t>
              </a:r>
              <a:endParaRPr lang="zh-CN" altLang="en-US" sz="1400" dirty="0">
                <a:latin typeface="+mj-lt"/>
              </a:endParaRPr>
            </a:p>
          </p:txBody>
        </p:sp>
        <p:sp>
          <p:nvSpPr>
            <p:cNvPr id="108" name="立方体 107"/>
            <p:cNvSpPr/>
            <p:nvPr/>
          </p:nvSpPr>
          <p:spPr>
            <a:xfrm>
              <a:off x="7191980" y="3153636"/>
              <a:ext cx="180000" cy="180000"/>
            </a:xfrm>
            <a:prstGeom prst="cube">
              <a:avLst>
                <a:gd name="adj" fmla="val 7419"/>
              </a:avLst>
            </a:prstGeom>
            <a:solidFill>
              <a:schemeClr val="accent3">
                <a:alpha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109" name="直接连接符 108"/>
            <p:cNvCxnSpPr>
              <a:stCxn id="81" idx="1"/>
              <a:endCxn id="108" idx="1"/>
            </p:cNvCxnSpPr>
            <p:nvPr/>
          </p:nvCxnSpPr>
          <p:spPr>
            <a:xfrm>
              <a:off x="5686161" y="2572779"/>
              <a:ext cx="1589142" cy="592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>
              <a:stCxn id="128" idx="3"/>
              <a:endCxn id="108" idx="3"/>
            </p:cNvCxnSpPr>
            <p:nvPr/>
          </p:nvCxnSpPr>
          <p:spPr>
            <a:xfrm>
              <a:off x="5278210" y="3017187"/>
              <a:ext cx="1997093" cy="316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肘形连接符 110"/>
            <p:cNvCxnSpPr>
              <a:stCxn id="103" idx="2"/>
            </p:cNvCxnSpPr>
            <p:nvPr/>
          </p:nvCxnSpPr>
          <p:spPr>
            <a:xfrm rot="5400000" flipH="1" flipV="1">
              <a:off x="2484089" y="2780189"/>
              <a:ext cx="92119" cy="2386249"/>
            </a:xfrm>
            <a:prstGeom prst="bentConnector3">
              <a:avLst>
                <a:gd name="adj1" fmla="val -34466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肘形连接符 111"/>
            <p:cNvCxnSpPr/>
            <p:nvPr/>
          </p:nvCxnSpPr>
          <p:spPr>
            <a:xfrm rot="5400000" flipH="1" flipV="1">
              <a:off x="4629159" y="2854914"/>
              <a:ext cx="166454" cy="1978225"/>
            </a:xfrm>
            <a:prstGeom prst="bentConnector3">
              <a:avLst>
                <a:gd name="adj1" fmla="val -2441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肘形连接符 112"/>
            <p:cNvCxnSpPr/>
            <p:nvPr/>
          </p:nvCxnSpPr>
          <p:spPr>
            <a:xfrm rot="16200000" flipH="1">
              <a:off x="6561342" y="2900957"/>
              <a:ext cx="79664" cy="1799350"/>
            </a:xfrm>
            <a:prstGeom prst="bentConnector3">
              <a:avLst>
                <a:gd name="adj1" fmla="val 72173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肘形连接符 113"/>
            <p:cNvCxnSpPr/>
            <p:nvPr/>
          </p:nvCxnSpPr>
          <p:spPr>
            <a:xfrm rot="5400000" flipH="1" flipV="1">
              <a:off x="8203441" y="2807377"/>
              <a:ext cx="330494" cy="1735679"/>
            </a:xfrm>
            <a:prstGeom prst="bentConnector3">
              <a:avLst>
                <a:gd name="adj1" fmla="val -14986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/>
            <p:cNvSpPr txBox="1"/>
            <p:nvPr/>
          </p:nvSpPr>
          <p:spPr>
            <a:xfrm>
              <a:off x="1225007" y="4385845"/>
              <a:ext cx="2460112" cy="392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+mj-lt"/>
                </a:rPr>
                <a:t>Convolution, </a:t>
              </a:r>
              <a:r>
                <a:rPr lang="en-US" altLang="zh-CN" sz="1400" dirty="0" err="1" smtClean="0">
                  <a:latin typeface="+mj-lt"/>
                </a:rPr>
                <a:t>ReLU</a:t>
              </a:r>
              <a:endParaRPr lang="en-US" altLang="zh-CN" sz="1400" dirty="0" smtClean="0">
                <a:latin typeface="+mj-lt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4240008" y="4385845"/>
              <a:ext cx="1133629" cy="392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+mj-lt"/>
                </a:rPr>
                <a:t>Pooling</a:t>
              </a:r>
              <a:endParaRPr lang="zh-CN" altLang="en-US" sz="1400" dirty="0">
                <a:latin typeface="+mj-lt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5359650" y="4385845"/>
              <a:ext cx="2460112" cy="392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+mj-lt"/>
                </a:rPr>
                <a:t>Convolution, </a:t>
              </a:r>
              <a:r>
                <a:rPr lang="en-US" altLang="zh-CN" sz="1400" dirty="0" err="1" smtClean="0">
                  <a:latin typeface="+mj-lt"/>
                </a:rPr>
                <a:t>ReLU</a:t>
              </a:r>
              <a:endParaRPr lang="en-US" altLang="zh-CN" sz="1400" dirty="0" smtClean="0">
                <a:latin typeface="+mj-lt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8001523" y="4401851"/>
              <a:ext cx="1133629" cy="392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+mj-lt"/>
                </a:rPr>
                <a:t>Pooling</a:t>
              </a:r>
              <a:endParaRPr lang="zh-CN" altLang="en-US" sz="14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/>
                <p:cNvSpPr txBox="1"/>
                <p:nvPr/>
              </p:nvSpPr>
              <p:spPr>
                <a:xfrm>
                  <a:off x="3759414" y="3927253"/>
                  <a:ext cx="380560" cy="350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9" name="文本框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9414" y="3927253"/>
                  <a:ext cx="380560" cy="350250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/>
                <p:cNvSpPr txBox="1"/>
                <p:nvPr/>
              </p:nvSpPr>
              <p:spPr>
                <a:xfrm>
                  <a:off x="5701500" y="3927253"/>
                  <a:ext cx="386921" cy="350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0" name="文本框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500" y="3927253"/>
                  <a:ext cx="386921" cy="350250"/>
                </a:xfrm>
                <a:prstGeom prst="rect">
                  <a:avLst/>
                </a:prstGeom>
                <a:blipFill>
                  <a:blip r:embed="rId11"/>
                  <a:stretch>
                    <a:fillRect l="-11905" r="-47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/>
                <p:cNvSpPr txBox="1"/>
                <p:nvPr/>
              </p:nvSpPr>
              <p:spPr>
                <a:xfrm>
                  <a:off x="7545937" y="3927253"/>
                  <a:ext cx="386921" cy="350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1" name="文本框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937" y="3927253"/>
                  <a:ext cx="386921" cy="350250"/>
                </a:xfrm>
                <a:prstGeom prst="rect">
                  <a:avLst/>
                </a:prstGeom>
                <a:blipFill>
                  <a:blip r:embed="rId12"/>
                  <a:stretch>
                    <a:fillRect l="-14634" r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9235779" y="3927253"/>
                  <a:ext cx="386921" cy="350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2" name="文本框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5779" y="3927253"/>
                  <a:ext cx="386921" cy="350250"/>
                </a:xfrm>
                <a:prstGeom prst="rect">
                  <a:avLst/>
                </a:prstGeom>
                <a:blipFill>
                  <a:blip r:embed="rId13"/>
                  <a:stretch>
                    <a:fillRect l="-11905" r="-47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/>
                <p:cNvSpPr txBox="1"/>
                <p:nvPr/>
              </p:nvSpPr>
              <p:spPr>
                <a:xfrm>
                  <a:off x="10648504" y="4129850"/>
                  <a:ext cx="386921" cy="354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3" name="文本框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504" y="4129850"/>
                  <a:ext cx="386921" cy="354264"/>
                </a:xfrm>
                <a:prstGeom prst="rect">
                  <a:avLst/>
                </a:prstGeom>
                <a:blipFill>
                  <a:blip r:embed="rId14"/>
                  <a:stretch>
                    <a:fillRect l="-14634" r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/>
                <p:cNvSpPr txBox="1"/>
                <p:nvPr/>
              </p:nvSpPr>
              <p:spPr>
                <a:xfrm>
                  <a:off x="11801936" y="4129850"/>
                  <a:ext cx="386921" cy="350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4" name="文本框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1936" y="4129850"/>
                  <a:ext cx="386921" cy="350250"/>
                </a:xfrm>
                <a:prstGeom prst="rect">
                  <a:avLst/>
                </a:prstGeom>
                <a:blipFill>
                  <a:blip r:embed="rId15"/>
                  <a:stretch>
                    <a:fillRect l="-14634" r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/>
                <p:cNvSpPr txBox="1"/>
                <p:nvPr/>
              </p:nvSpPr>
              <p:spPr>
                <a:xfrm>
                  <a:off x="1366302" y="4005063"/>
                  <a:ext cx="386921" cy="350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5" name="文本框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302" y="4005063"/>
                  <a:ext cx="386921" cy="350250"/>
                </a:xfrm>
                <a:prstGeom prst="rect">
                  <a:avLst/>
                </a:prstGeom>
                <a:blipFill>
                  <a:blip r:embed="rId16"/>
                  <a:stretch>
                    <a:fillRect l="-14634" r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接连接符 125"/>
            <p:cNvCxnSpPr>
              <a:stCxn id="104" idx="1"/>
              <a:endCxn id="105" idx="0"/>
            </p:cNvCxnSpPr>
            <p:nvPr/>
          </p:nvCxnSpPr>
          <p:spPr>
            <a:xfrm>
              <a:off x="686255" y="2336904"/>
              <a:ext cx="2694128" cy="7666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04" idx="3"/>
              <a:endCxn id="105" idx="3"/>
            </p:cNvCxnSpPr>
            <p:nvPr/>
          </p:nvCxnSpPr>
          <p:spPr>
            <a:xfrm>
              <a:off x="686255" y="2836841"/>
              <a:ext cx="2680774" cy="4467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立方体 127"/>
            <p:cNvSpPr/>
            <p:nvPr/>
          </p:nvSpPr>
          <p:spPr>
            <a:xfrm>
              <a:off x="5044355" y="2434052"/>
              <a:ext cx="623323" cy="583135"/>
            </a:xfrm>
            <a:prstGeom prst="cube">
              <a:avLst>
                <a:gd name="adj" fmla="val 24965"/>
              </a:avLst>
            </a:prstGeom>
            <a:solidFill>
              <a:schemeClr val="accent3">
                <a:alpha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69" name="立方体 68"/>
          <p:cNvSpPr/>
          <p:nvPr/>
        </p:nvSpPr>
        <p:spPr>
          <a:xfrm>
            <a:off x="6011256" y="2326121"/>
            <a:ext cx="637968" cy="638161"/>
          </a:xfrm>
          <a:prstGeom prst="cube">
            <a:avLst>
              <a:gd name="adj" fmla="val 2514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84183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32</a:t>
            </a:fld>
            <a:endParaRPr lang="zh-CN" altLang="zh-CN"/>
          </a:p>
        </p:txBody>
      </p:sp>
      <p:grpSp>
        <p:nvGrpSpPr>
          <p:cNvPr id="92" name="组合 91"/>
          <p:cNvGrpSpPr/>
          <p:nvPr/>
        </p:nvGrpSpPr>
        <p:grpSpPr>
          <a:xfrm>
            <a:off x="894043" y="1386385"/>
            <a:ext cx="4607774" cy="3588529"/>
            <a:chOff x="1631407" y="1156585"/>
            <a:chExt cx="6176594" cy="5164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Oval 27"/>
                <p:cNvSpPr>
                  <a:spLocks noChangeArrowheads="1"/>
                </p:cNvSpPr>
                <p:nvPr/>
              </p:nvSpPr>
              <p:spPr bwMode="auto">
                <a:xfrm>
                  <a:off x="4300136" y="3334577"/>
                  <a:ext cx="1288447" cy="1352981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9525" cap="flat" cmpd="sng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170" tIns="46990" rIns="90170" bIns="46990" anchor="ctr"/>
                <a:lstStyle/>
                <a:p>
                  <a:pPr algn="ctr" eaLnBrk="0" hangingPunct="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CN" altLang="zh-CN" sz="11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3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00136" y="3334577"/>
                  <a:ext cx="1288447" cy="1352981"/>
                </a:xfrm>
                <a:prstGeom prst="ellipse">
                  <a:avLst/>
                </a:prstGeom>
                <a:blipFill>
                  <a:blip r:embed="rId2"/>
                  <a:stretch>
                    <a:fillRect l="-40625" t="-42949" r="-31250" b="-73077"/>
                  </a:stretch>
                </a:blipFill>
                <a:ln w="9525" cap="flat" cmpd="sng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Oval 27"/>
                <p:cNvSpPr>
                  <a:spLocks noChangeArrowheads="1"/>
                </p:cNvSpPr>
                <p:nvPr/>
              </p:nvSpPr>
              <p:spPr bwMode="auto">
                <a:xfrm>
                  <a:off x="1854773" y="3582311"/>
                  <a:ext cx="805281" cy="845613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170" tIns="46990" rIns="90170" bIns="46990" anchor="ctr"/>
                <a:lstStyle/>
                <a:p>
                  <a:pPr algn="ctr" eaLnBrk="0" hangingPunct="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zh-CN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4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54773" y="3582311"/>
                  <a:ext cx="805281" cy="84561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直接连接符 94"/>
            <p:cNvCxnSpPr/>
            <p:nvPr/>
          </p:nvCxnSpPr>
          <p:spPr>
            <a:xfrm flipH="1">
              <a:off x="2258780" y="3006247"/>
              <a:ext cx="4055" cy="50405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>
              <a:stCxn id="94" idx="4"/>
            </p:cNvCxnSpPr>
            <p:nvPr/>
          </p:nvCxnSpPr>
          <p:spPr>
            <a:xfrm>
              <a:off x="2257412" y="4427924"/>
              <a:ext cx="5422" cy="52265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/>
                <p:cNvSpPr txBox="1"/>
                <p:nvPr/>
              </p:nvSpPr>
              <p:spPr>
                <a:xfrm>
                  <a:off x="3228651" y="1156585"/>
                  <a:ext cx="3288653" cy="11407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altLang="zh-CN" sz="1600" i="1" dirty="0" smtClean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7" name="文本框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8651" y="1156585"/>
                  <a:ext cx="3288653" cy="11407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3058029" y="2995031"/>
                  <a:ext cx="420573" cy="3134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8" name="文本框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8029" y="2995031"/>
                  <a:ext cx="420573" cy="313462"/>
                </a:xfrm>
                <a:prstGeom prst="rect">
                  <a:avLst/>
                </a:prstGeom>
                <a:blipFill>
                  <a:blip r:embed="rId5"/>
                  <a:stretch>
                    <a:fillRect t="-2778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/>
                <p:cNvSpPr txBox="1"/>
                <p:nvPr/>
              </p:nvSpPr>
              <p:spPr>
                <a:xfrm>
                  <a:off x="2998907" y="3643102"/>
                  <a:ext cx="384500" cy="3462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9" name="文本框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907" y="3643102"/>
                  <a:ext cx="384500" cy="346299"/>
                </a:xfrm>
                <a:prstGeom prst="rect">
                  <a:avLst/>
                </a:prstGeom>
                <a:blipFill>
                  <a:blip r:embed="rId6"/>
                  <a:stretch>
                    <a:fillRect t="-2564" b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/>
                <p:cNvSpPr txBox="1"/>
                <p:nvPr/>
              </p:nvSpPr>
              <p:spPr>
                <a:xfrm>
                  <a:off x="3004826" y="4554458"/>
                  <a:ext cx="529327" cy="3502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0" name="文本框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826" y="4554458"/>
                  <a:ext cx="529327" cy="350227"/>
                </a:xfrm>
                <a:prstGeom prst="rect">
                  <a:avLst/>
                </a:prstGeom>
                <a:blipFill>
                  <a:blip r:embed="rId7"/>
                  <a:stretch>
                    <a:fillRect t="-2500" b="-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/>
                <p:cNvSpPr txBox="1"/>
                <p:nvPr/>
              </p:nvSpPr>
              <p:spPr>
                <a:xfrm>
                  <a:off x="1631407" y="6030585"/>
                  <a:ext cx="1223493" cy="2900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layer</m:t>
                        </m:r>
                      </m:oMath>
                    </m:oMathPara>
                  </a14:m>
                  <a:endParaRPr lang="en-US" altLang="zh-CN" sz="1200" b="0" dirty="0" smtClean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1" name="文本框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1407" y="6030585"/>
                  <a:ext cx="1223493" cy="290093"/>
                </a:xfrm>
                <a:prstGeom prst="rect">
                  <a:avLst/>
                </a:prstGeom>
                <a:blipFill>
                  <a:blip r:embed="rId8"/>
                  <a:stretch>
                    <a:fillRect b="-242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6042363" y="5912170"/>
                  <a:ext cx="1765638" cy="3350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+1 </m:t>
                        </m:r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layer</m:t>
                        </m:r>
                      </m:oMath>
                    </m:oMathPara>
                  </a14:m>
                  <a:endParaRPr lang="en-US" altLang="zh-CN" sz="1200" b="0" dirty="0" smtClean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363" y="5912170"/>
                  <a:ext cx="1765638" cy="335063"/>
                </a:xfrm>
                <a:prstGeom prst="rect">
                  <a:avLst/>
                </a:prstGeom>
                <a:blipFill>
                  <a:blip r:embed="rId9"/>
                  <a:stretch>
                    <a:fillRect t="-2632"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27"/>
                <p:cNvSpPr>
                  <a:spLocks noChangeArrowheads="1"/>
                </p:cNvSpPr>
                <p:nvPr/>
              </p:nvSpPr>
              <p:spPr bwMode="auto">
                <a:xfrm>
                  <a:off x="1870747" y="5056511"/>
                  <a:ext cx="805281" cy="845614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170" tIns="46990" rIns="90170" bIns="46990" anchor="ctr"/>
                <a:lstStyle/>
                <a:p>
                  <a:pPr algn="ctr" eaLnBrk="0" hangingPunct="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zh-CN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3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70747" y="5056511"/>
                  <a:ext cx="805281" cy="845614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Oval 27"/>
                <p:cNvSpPr>
                  <a:spLocks noChangeArrowheads="1"/>
                </p:cNvSpPr>
                <p:nvPr/>
              </p:nvSpPr>
              <p:spPr bwMode="auto">
                <a:xfrm>
                  <a:off x="1870747" y="2104184"/>
                  <a:ext cx="805281" cy="845614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170" tIns="46990" rIns="90170" bIns="46990" anchor="ctr"/>
                <a:lstStyle/>
                <a:p>
                  <a:pPr algn="ctr" eaLnBrk="0" hangingPunct="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zh-CN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4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70747" y="2104184"/>
                  <a:ext cx="805281" cy="84561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Oval 27"/>
                <p:cNvSpPr>
                  <a:spLocks noChangeArrowheads="1"/>
                </p:cNvSpPr>
                <p:nvPr/>
              </p:nvSpPr>
              <p:spPr bwMode="auto">
                <a:xfrm>
                  <a:off x="6671094" y="2763471"/>
                  <a:ext cx="805281" cy="845614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170" tIns="46990" rIns="90170" bIns="46990" anchor="ctr"/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zh-CN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5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71094" y="2763471"/>
                  <a:ext cx="805281" cy="845614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直接连接符 105"/>
            <p:cNvCxnSpPr/>
            <p:nvPr/>
          </p:nvCxnSpPr>
          <p:spPr>
            <a:xfrm flipH="1">
              <a:off x="7075101" y="3510302"/>
              <a:ext cx="1" cy="231613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/>
                <p:cNvSpPr txBox="1"/>
                <p:nvPr/>
              </p:nvSpPr>
              <p:spPr>
                <a:xfrm>
                  <a:off x="5129213" y="3159246"/>
                  <a:ext cx="227262" cy="338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7" name="文本框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9213" y="3159246"/>
                  <a:ext cx="227262" cy="338443"/>
                </a:xfrm>
                <a:prstGeom prst="rect">
                  <a:avLst/>
                </a:prstGeom>
                <a:blipFill>
                  <a:blip r:embed="rId13"/>
                  <a:stretch>
                    <a:fillRect l="-32143" r="-21429" b="-236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直接连接符 107"/>
            <p:cNvCxnSpPr>
              <a:stCxn id="93" idx="4"/>
            </p:cNvCxnSpPr>
            <p:nvPr/>
          </p:nvCxnSpPr>
          <p:spPr>
            <a:xfrm flipH="1">
              <a:off x="4930006" y="4687560"/>
              <a:ext cx="14354" cy="62350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/>
            <p:nvPr/>
          </p:nvCxnSpPr>
          <p:spPr>
            <a:xfrm>
              <a:off x="3573103" y="2821492"/>
              <a:ext cx="2721046" cy="809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3771483" y="2316766"/>
              <a:ext cx="2368387" cy="487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+mj-lt"/>
                </a:rPr>
                <a:t>forward computing</a:t>
              </a:r>
              <a:endParaRPr lang="zh-CN" altLang="en-US" sz="1600" dirty="0">
                <a:latin typeface="+mj-lt"/>
              </a:endParaRPr>
            </a:p>
          </p:txBody>
        </p:sp>
        <p:cxnSp>
          <p:nvCxnSpPr>
            <p:cNvPr id="111" name="直接连接符 110"/>
            <p:cNvCxnSpPr>
              <a:stCxn id="104" idx="6"/>
              <a:endCxn id="93" idx="2"/>
            </p:cNvCxnSpPr>
            <p:nvPr/>
          </p:nvCxnSpPr>
          <p:spPr>
            <a:xfrm>
              <a:off x="2676026" y="2526990"/>
              <a:ext cx="1624110" cy="14840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94" idx="6"/>
              <a:endCxn id="93" idx="2"/>
            </p:cNvCxnSpPr>
            <p:nvPr/>
          </p:nvCxnSpPr>
          <p:spPr>
            <a:xfrm>
              <a:off x="2660052" y="4005119"/>
              <a:ext cx="1640083" cy="59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03" idx="6"/>
              <a:endCxn id="93" idx="2"/>
            </p:cNvCxnSpPr>
            <p:nvPr/>
          </p:nvCxnSpPr>
          <p:spPr>
            <a:xfrm flipV="1">
              <a:off x="2676026" y="4011068"/>
              <a:ext cx="1624110" cy="1468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>
              <a:stCxn id="93" idx="6"/>
              <a:endCxn id="105" idx="2"/>
            </p:cNvCxnSpPr>
            <p:nvPr/>
          </p:nvCxnSpPr>
          <p:spPr>
            <a:xfrm flipV="1">
              <a:off x="5588584" y="3186279"/>
              <a:ext cx="1082512" cy="82478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05" idx="0"/>
            </p:cNvCxnSpPr>
            <p:nvPr/>
          </p:nvCxnSpPr>
          <p:spPr>
            <a:xfrm flipV="1">
              <a:off x="7073734" y="2104184"/>
              <a:ext cx="1367" cy="6592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93" idx="0"/>
            </p:cNvCxnSpPr>
            <p:nvPr/>
          </p:nvCxnSpPr>
          <p:spPr>
            <a:xfrm flipH="1" flipV="1">
              <a:off x="4939839" y="2839828"/>
              <a:ext cx="4819" cy="494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/>
          <p:cNvGrpSpPr/>
          <p:nvPr/>
        </p:nvGrpSpPr>
        <p:grpSpPr>
          <a:xfrm>
            <a:off x="6531265" y="1375770"/>
            <a:ext cx="4168282" cy="3830227"/>
            <a:chOff x="6409011" y="3429000"/>
            <a:chExt cx="4064017" cy="3761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Oval 27"/>
                <p:cNvSpPr>
                  <a:spLocks noChangeArrowheads="1"/>
                </p:cNvSpPr>
                <p:nvPr/>
              </p:nvSpPr>
              <p:spPr bwMode="auto">
                <a:xfrm>
                  <a:off x="7735790" y="4356225"/>
                  <a:ext cx="864000" cy="864000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9525" cap="flat" cmpd="sng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170" tIns="46990" rIns="90170" bIns="46990" anchor="ctr"/>
                <a:lstStyle/>
                <a:p>
                  <a:pPr algn="ctr" eaLnBrk="0" hangingPunct="0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nary>
                          <m:naryPr>
                            <m:chr m:val="∑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sub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CN" altLang="zh-CN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7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35790" y="4356225"/>
                  <a:ext cx="864000" cy="864000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 w="9525" cap="flat" cmpd="sng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接连接符 118"/>
            <p:cNvCxnSpPr>
              <a:stCxn id="133" idx="6"/>
              <a:endCxn id="118" idx="2"/>
            </p:cNvCxnSpPr>
            <p:nvPr/>
          </p:nvCxnSpPr>
          <p:spPr>
            <a:xfrm flipV="1">
              <a:off x="6972120" y="4788225"/>
              <a:ext cx="763670" cy="8117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Oval 27"/>
                <p:cNvSpPr>
                  <a:spLocks noChangeArrowheads="1"/>
                </p:cNvSpPr>
                <p:nvPr/>
              </p:nvSpPr>
              <p:spPr bwMode="auto">
                <a:xfrm>
                  <a:off x="9357423" y="4512918"/>
                  <a:ext cx="540000" cy="540000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170" tIns="46990" rIns="90170" bIns="46990" anchor="ctr"/>
                <a:lstStyle/>
                <a:p>
                  <a:pPr algn="ctr" eaLnBrk="0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zh-CN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0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57423" y="4512918"/>
                  <a:ext cx="540000" cy="540000"/>
                </a:xfrm>
                <a:prstGeom prst="ellipse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接连接符 120"/>
            <p:cNvCxnSpPr/>
            <p:nvPr/>
          </p:nvCxnSpPr>
          <p:spPr>
            <a:xfrm flipH="1">
              <a:off x="9635621" y="4090487"/>
              <a:ext cx="2792" cy="3696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20" idx="4"/>
            </p:cNvCxnSpPr>
            <p:nvPr/>
          </p:nvCxnSpPr>
          <p:spPr>
            <a:xfrm>
              <a:off x="9627423" y="5052918"/>
              <a:ext cx="10990" cy="46335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32" idx="2"/>
              <a:endCxn id="118" idx="6"/>
            </p:cNvCxnSpPr>
            <p:nvPr/>
          </p:nvCxnSpPr>
          <p:spPr>
            <a:xfrm flipH="1">
              <a:off x="8599790" y="3699000"/>
              <a:ext cx="768633" cy="1089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18" idx="6"/>
              <a:endCxn id="131" idx="2"/>
            </p:cNvCxnSpPr>
            <p:nvPr/>
          </p:nvCxnSpPr>
          <p:spPr>
            <a:xfrm>
              <a:off x="8599790" y="4788225"/>
              <a:ext cx="768633" cy="10757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/>
                <p:cNvSpPr txBox="1"/>
                <p:nvPr/>
              </p:nvSpPr>
              <p:spPr>
                <a:xfrm>
                  <a:off x="6869968" y="6411647"/>
                  <a:ext cx="2606323" cy="77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̇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altLang="zh-CN" sz="1600" dirty="0" smtClean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5" name="文本框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968" y="6411647"/>
                  <a:ext cx="2606323" cy="7784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/>
                <p:cNvSpPr txBox="1"/>
                <p:nvPr/>
              </p:nvSpPr>
              <p:spPr>
                <a:xfrm>
                  <a:off x="8979655" y="4082263"/>
                  <a:ext cx="289605" cy="2606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6" name="文本框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655" y="4082263"/>
                  <a:ext cx="289605" cy="260614"/>
                </a:xfrm>
                <a:prstGeom prst="rect">
                  <a:avLst/>
                </a:prstGeom>
                <a:blipFill>
                  <a:blip r:embed="rId22"/>
                  <a:stretch>
                    <a:fillRect l="-8163" r="-2041" b="-46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/>
                <p:cNvSpPr txBox="1"/>
                <p:nvPr/>
              </p:nvSpPr>
              <p:spPr>
                <a:xfrm>
                  <a:off x="8938945" y="4557495"/>
                  <a:ext cx="264766" cy="2889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7" name="文本框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8945" y="4557495"/>
                  <a:ext cx="264766" cy="288905"/>
                </a:xfrm>
                <a:prstGeom prst="rect">
                  <a:avLst/>
                </a:prstGeom>
                <a:blipFill>
                  <a:blip r:embed="rId23"/>
                  <a:stretch>
                    <a:fillRect l="-6667" r="-8889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/>
                <p:cNvSpPr txBox="1"/>
                <p:nvPr/>
              </p:nvSpPr>
              <p:spPr>
                <a:xfrm>
                  <a:off x="8943020" y="5225796"/>
                  <a:ext cx="364492" cy="2901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8" name="文本框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3020" y="5225796"/>
                  <a:ext cx="364492" cy="290118"/>
                </a:xfrm>
                <a:prstGeom prst="rect">
                  <a:avLst/>
                </a:prstGeom>
                <a:blipFill>
                  <a:blip r:embed="rId24"/>
                  <a:stretch>
                    <a:fillRect l="-13115" r="-24590" b="-20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9209194" y="6319669"/>
                  <a:ext cx="1263834" cy="2394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layer</m:t>
                        </m:r>
                      </m:oMath>
                    </m:oMathPara>
                  </a14:m>
                  <a:endParaRPr lang="en-US" altLang="zh-CN" sz="1400" b="0" dirty="0" smtClean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9194" y="6319669"/>
                  <a:ext cx="1263834" cy="239448"/>
                </a:xfrm>
                <a:prstGeom prst="rect">
                  <a:avLst/>
                </a:prstGeom>
                <a:blipFill>
                  <a:blip r:embed="rId25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/>
                <p:cNvSpPr txBox="1"/>
                <p:nvPr/>
              </p:nvSpPr>
              <p:spPr>
                <a:xfrm>
                  <a:off x="6409011" y="6316337"/>
                  <a:ext cx="551085" cy="2394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layer</m:t>
                        </m:r>
                      </m:oMath>
                    </m:oMathPara>
                  </a14:m>
                  <a:endParaRPr lang="en-US" altLang="zh-CN" sz="1400" b="0" dirty="0" smtClean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0" name="文本框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011" y="6316337"/>
                  <a:ext cx="551085" cy="239448"/>
                </a:xfrm>
                <a:prstGeom prst="rect">
                  <a:avLst/>
                </a:prstGeom>
                <a:blipFill>
                  <a:blip r:embed="rId26"/>
                  <a:stretch>
                    <a:fillRect l="-3226" r="-7527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Oval 27"/>
                <p:cNvSpPr>
                  <a:spLocks noChangeArrowheads="1"/>
                </p:cNvSpPr>
                <p:nvPr/>
              </p:nvSpPr>
              <p:spPr bwMode="auto">
                <a:xfrm>
                  <a:off x="9368423" y="5593955"/>
                  <a:ext cx="540000" cy="540000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170" tIns="46990" rIns="90170" bIns="46990" anchor="ctr"/>
                <a:lstStyle/>
                <a:p>
                  <a:pPr algn="ctr" eaLnBrk="0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zh-CN" sz="16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131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8423" y="5593955"/>
                  <a:ext cx="540000" cy="540000"/>
                </a:xfrm>
                <a:prstGeom prst="ellipse">
                  <a:avLst/>
                </a:prstGeom>
                <a:blipFill>
                  <a:blip r:embed="rId27"/>
                  <a:stretch>
                    <a:fillRect r="-11828"/>
                  </a:stretch>
                </a:blip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Oval 27"/>
                <p:cNvSpPr>
                  <a:spLocks noChangeArrowheads="1"/>
                </p:cNvSpPr>
                <p:nvPr/>
              </p:nvSpPr>
              <p:spPr bwMode="auto">
                <a:xfrm>
                  <a:off x="9368423" y="3429000"/>
                  <a:ext cx="540000" cy="540000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170" tIns="46990" rIns="90170" bIns="46990" anchor="ctr"/>
                <a:lstStyle/>
                <a:p>
                  <a:pPr algn="ctr" eaLnBrk="0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zh-CN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8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8423" y="3429000"/>
                  <a:ext cx="540000" cy="540000"/>
                </a:xfrm>
                <a:prstGeom prst="ellipse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Oval 27"/>
                <p:cNvSpPr>
                  <a:spLocks noChangeArrowheads="1"/>
                </p:cNvSpPr>
                <p:nvPr/>
              </p:nvSpPr>
              <p:spPr bwMode="auto">
                <a:xfrm>
                  <a:off x="6432120" y="5329936"/>
                  <a:ext cx="540000" cy="540000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170" tIns="46990" rIns="90170" bIns="46990" anchor="ctr"/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zh-CN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9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32120" y="5329936"/>
                  <a:ext cx="540000" cy="540000"/>
                </a:xfrm>
                <a:prstGeom prst="ellipse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直接连接符 133"/>
            <p:cNvCxnSpPr>
              <a:stCxn id="118" idx="6"/>
              <a:endCxn id="120" idx="2"/>
            </p:cNvCxnSpPr>
            <p:nvPr/>
          </p:nvCxnSpPr>
          <p:spPr>
            <a:xfrm flipV="1">
              <a:off x="8599790" y="4782918"/>
              <a:ext cx="757633" cy="53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/>
                <p:cNvSpPr txBox="1"/>
                <p:nvPr/>
              </p:nvSpPr>
              <p:spPr>
                <a:xfrm>
                  <a:off x="7021641" y="4935348"/>
                  <a:ext cx="547485" cy="3129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zh-CN" altLang="en-US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5" name="文本框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1641" y="4935348"/>
                  <a:ext cx="547485" cy="312922"/>
                </a:xfrm>
                <a:prstGeom prst="rect">
                  <a:avLst/>
                </a:prstGeom>
                <a:blipFill>
                  <a:blip r:embed="rId30"/>
                  <a:stretch>
                    <a:fillRect l="-7527" t="-7547" b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直接连接符 135"/>
            <p:cNvCxnSpPr>
              <a:stCxn id="118" idx="0"/>
            </p:cNvCxnSpPr>
            <p:nvPr/>
          </p:nvCxnSpPr>
          <p:spPr>
            <a:xfrm flipV="1">
              <a:off x="8167790" y="3867699"/>
              <a:ext cx="10678" cy="4885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>
              <a:stCxn id="118" idx="4"/>
            </p:cNvCxnSpPr>
            <p:nvPr/>
          </p:nvCxnSpPr>
          <p:spPr>
            <a:xfrm flipH="1">
              <a:off x="8164294" y="5220225"/>
              <a:ext cx="3496" cy="50144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/>
            <p:nvPr/>
          </p:nvCxnSpPr>
          <p:spPr>
            <a:xfrm>
              <a:off x="7147650" y="5967627"/>
              <a:ext cx="1873703" cy="593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/>
            <p:cNvSpPr txBox="1"/>
            <p:nvPr/>
          </p:nvSpPr>
          <p:spPr>
            <a:xfrm>
              <a:off x="7412980" y="5626380"/>
              <a:ext cx="1566344" cy="332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+mj-lt"/>
                </a:rPr>
                <a:t>back propagation</a:t>
              </a:r>
              <a:endParaRPr lang="zh-CN" altLang="en-US" sz="1600" dirty="0">
                <a:latin typeface="+mj-lt"/>
              </a:endParaRPr>
            </a:p>
          </p:txBody>
        </p:sp>
        <p:cxnSp>
          <p:nvCxnSpPr>
            <p:cNvPr id="140" name="直接连接符 139"/>
            <p:cNvCxnSpPr/>
            <p:nvPr/>
          </p:nvCxnSpPr>
          <p:spPr>
            <a:xfrm>
              <a:off x="6702120" y="4761208"/>
              <a:ext cx="0" cy="54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6706789" y="5902015"/>
              <a:ext cx="0" cy="33529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矩形 145"/>
              <p:cNvSpPr/>
              <p:nvPr/>
            </p:nvSpPr>
            <p:spPr>
              <a:xfrm>
                <a:off x="894043" y="5971017"/>
                <a:ext cx="4527393" cy="674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46" name="矩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43" y="5971017"/>
                <a:ext cx="4527393" cy="67492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/>
              <p:cNvSpPr/>
              <p:nvPr/>
            </p:nvSpPr>
            <p:spPr>
              <a:xfrm>
                <a:off x="6200715" y="5651985"/>
                <a:ext cx="4327082" cy="676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+mj-lt"/>
                  </a:rPr>
                  <a:t>Relationship</a:t>
                </a:r>
                <a:r>
                  <a:rPr lang="en-US" altLang="zh-CN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48" name="矩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715" y="5651985"/>
                <a:ext cx="4327082" cy="676147"/>
              </a:xfrm>
              <a:prstGeom prst="rect">
                <a:avLst/>
              </a:prstGeom>
              <a:blipFill>
                <a:blip r:embed="rId32"/>
                <a:stretch>
                  <a:fillRect l="-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976343" y="5178621"/>
                <a:ext cx="1963936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43" y="5178621"/>
                <a:ext cx="1963936" cy="79239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59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CNN’s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33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421866" y="3196128"/>
                <a:ext cx="48186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66" y="3196128"/>
                <a:ext cx="481863" cy="281937"/>
              </a:xfrm>
              <a:prstGeom prst="rect">
                <a:avLst/>
              </a:prstGeom>
              <a:blipFill>
                <a:blip r:embed="rId2"/>
                <a:stretch>
                  <a:fillRect l="-5000" t="-2128" r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695295" y="3196128"/>
                <a:ext cx="27263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295" y="3196128"/>
                <a:ext cx="272639" cy="281937"/>
              </a:xfrm>
              <a:prstGeom prst="rect">
                <a:avLst/>
              </a:prstGeom>
              <a:blipFill>
                <a:blip r:embed="rId3"/>
                <a:stretch>
                  <a:fillRect l="-11111" t="-2128" r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381085" y="3196128"/>
                <a:ext cx="32271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085" y="3196128"/>
                <a:ext cx="322716" cy="281937"/>
              </a:xfrm>
              <a:prstGeom prst="rect">
                <a:avLst/>
              </a:prstGeom>
              <a:blipFill>
                <a:blip r:embed="rId4"/>
                <a:stretch>
                  <a:fillRect l="-9434" t="-2128" r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345893" y="199654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34837" y="1775138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24595" y="1553649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45893" y="2377626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34837" y="215621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24595" y="1934728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45893" y="276748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34837" y="254607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24595" y="2324589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66309" y="1997177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46563" y="1782317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66309" y="2378256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46563" y="2163396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26174" y="1699471"/>
            <a:ext cx="4174849" cy="1201686"/>
            <a:chOff x="946733" y="2535261"/>
            <a:chExt cx="5644035" cy="1827311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550852" y="3381238"/>
              <a:ext cx="2039916" cy="40754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 flipV="1">
              <a:off x="3493480" y="3190998"/>
              <a:ext cx="3097288" cy="1793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3535343" y="3381238"/>
              <a:ext cx="3055425" cy="972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4608424" y="2535261"/>
              <a:ext cx="1982343" cy="835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46734" y="3190997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961145" y="2559759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961146" y="37863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3441120" y="2632982"/>
              <a:ext cx="1255435" cy="1646824"/>
              <a:chOff x="3405554" y="2209397"/>
              <a:chExt cx="1255435" cy="164682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3405554" y="2556743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40989" y="2209397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405554" y="3136221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940989" y="2788875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3734837" y="3813167"/>
                <a:ext cx="3474221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37" y="3813167"/>
                <a:ext cx="3474221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左大括号 35"/>
          <p:cNvSpPr/>
          <p:nvPr/>
        </p:nvSpPr>
        <p:spPr>
          <a:xfrm rot="14400818">
            <a:off x="5723073" y="2369433"/>
            <a:ext cx="195033" cy="869154"/>
          </a:xfrm>
          <a:prstGeom prst="leftBrace">
            <a:avLst>
              <a:gd name="adj1" fmla="val 483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5857008" y="2862021"/>
                <a:ext cx="153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08" y="2862021"/>
                <a:ext cx="153182" cy="276999"/>
              </a:xfrm>
              <a:prstGeom prst="rect">
                <a:avLst/>
              </a:prstGeom>
              <a:blipFill>
                <a:blip r:embed="rId6"/>
                <a:stretch>
                  <a:fillRect l="-36000" r="-28000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左大括号 37"/>
          <p:cNvSpPr/>
          <p:nvPr/>
        </p:nvSpPr>
        <p:spPr>
          <a:xfrm rot="10800000">
            <a:off x="6141962" y="1683548"/>
            <a:ext cx="195033" cy="782099"/>
          </a:xfrm>
          <a:prstGeom prst="leftBrace">
            <a:avLst>
              <a:gd name="adj1" fmla="val 483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382025" y="1913792"/>
                <a:ext cx="150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25" y="1913792"/>
                <a:ext cx="150361" cy="276999"/>
              </a:xfrm>
              <a:prstGeom prst="rect">
                <a:avLst/>
              </a:prstGeom>
              <a:blipFill>
                <a:blip r:embed="rId7"/>
                <a:stretch>
                  <a:fillRect l="-48000" r="-48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左大括号 39"/>
          <p:cNvSpPr/>
          <p:nvPr/>
        </p:nvSpPr>
        <p:spPr>
          <a:xfrm rot="14400818">
            <a:off x="7684852" y="2378735"/>
            <a:ext cx="195033" cy="869154"/>
          </a:xfrm>
          <a:prstGeom prst="leftBrace">
            <a:avLst>
              <a:gd name="adj1" fmla="val 483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7875431" y="2832939"/>
                <a:ext cx="260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431" y="2832939"/>
                <a:ext cx="260521" cy="276999"/>
              </a:xfrm>
              <a:prstGeom prst="rect">
                <a:avLst/>
              </a:prstGeom>
              <a:blipFill>
                <a:blip r:embed="rId8"/>
                <a:stretch>
                  <a:fillRect l="-20930" r="-16279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左大括号 42"/>
          <p:cNvSpPr/>
          <p:nvPr/>
        </p:nvSpPr>
        <p:spPr>
          <a:xfrm rot="10800000">
            <a:off x="8138872" y="1702782"/>
            <a:ext cx="195033" cy="782099"/>
          </a:xfrm>
          <a:prstGeom prst="leftBrace">
            <a:avLst>
              <a:gd name="adj1" fmla="val 483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8378935" y="1933026"/>
                <a:ext cx="231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935" y="1933026"/>
                <a:ext cx="231665" cy="276999"/>
              </a:xfrm>
              <a:prstGeom prst="rect">
                <a:avLst/>
              </a:prstGeom>
              <a:blipFill>
                <a:blip r:embed="rId9"/>
                <a:stretch>
                  <a:fillRect l="-20513" r="-20513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3345893" y="4863353"/>
                <a:ext cx="5092613" cy="589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How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dirty="0"/>
                  <a:t> of the convolutional </a:t>
                </a:r>
                <a:r>
                  <a:rPr lang="en-US" altLang="zh-CN" dirty="0" smtClean="0"/>
                  <a:t>layer ? 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893" y="4863353"/>
                <a:ext cx="5092613" cy="589970"/>
              </a:xfrm>
              <a:prstGeom prst="rect">
                <a:avLst/>
              </a:prstGeom>
              <a:blipFill>
                <a:blip r:embed="rId10"/>
                <a:stretch>
                  <a:fillRect l="-838" r="-719" b="-4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614034" y="5486491"/>
            <a:ext cx="3986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/>
              </a:rPr>
              <a:t>The same with the fully-connected layer!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7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34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516866" y="3055255"/>
                <a:ext cx="48186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66" y="3055255"/>
                <a:ext cx="481863" cy="281937"/>
              </a:xfrm>
              <a:prstGeom prst="rect">
                <a:avLst/>
              </a:prstGeom>
              <a:blipFill>
                <a:blip r:embed="rId2"/>
                <a:stretch>
                  <a:fillRect l="-5063" t="-2174" r="-2532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90295" y="3055255"/>
                <a:ext cx="27263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295" y="3055255"/>
                <a:ext cx="272639" cy="281937"/>
              </a:xfrm>
              <a:prstGeom prst="rect">
                <a:avLst/>
              </a:prstGeom>
              <a:blipFill>
                <a:blip r:embed="rId3"/>
                <a:stretch>
                  <a:fillRect l="-11364" t="-2174" r="-6818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476085" y="3055255"/>
                <a:ext cx="32271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85" y="3055255"/>
                <a:ext cx="322716" cy="281937"/>
              </a:xfrm>
              <a:prstGeom prst="rect">
                <a:avLst/>
              </a:prstGeom>
              <a:blipFill>
                <a:blip r:embed="rId4"/>
                <a:stretch>
                  <a:fillRect l="-9434" t="-2174" r="-377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440893" y="1855674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29837" y="1634265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19595" y="1412776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0893" y="2236753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9837" y="2015344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19595" y="1793855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0893" y="2626614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29837" y="2405204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19595" y="2183716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61309" y="1856304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41563" y="1641444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61309" y="2237383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41563" y="2022523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21174" y="1558598"/>
            <a:ext cx="4102386" cy="1201686"/>
            <a:chOff x="946733" y="2535261"/>
            <a:chExt cx="5546071" cy="1827311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550852" y="3370322"/>
              <a:ext cx="1941952" cy="41845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 flipV="1">
              <a:off x="3493480" y="3190998"/>
              <a:ext cx="2999324" cy="1902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3535343" y="3381238"/>
              <a:ext cx="2957461" cy="972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4608424" y="2535261"/>
              <a:ext cx="1884379" cy="845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46734" y="3190997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961145" y="2559759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961146" y="37863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3441120" y="2632982"/>
              <a:ext cx="1255435" cy="1646824"/>
              <a:chOff x="3405554" y="2209397"/>
              <a:chExt cx="1255435" cy="164682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3405554" y="2556743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40989" y="2209397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405554" y="3136221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940989" y="2788875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35" name="左大括号 34"/>
          <p:cNvSpPr/>
          <p:nvPr/>
        </p:nvSpPr>
        <p:spPr>
          <a:xfrm rot="14400818">
            <a:off x="3818073" y="2228560"/>
            <a:ext cx="195033" cy="869154"/>
          </a:xfrm>
          <a:prstGeom prst="leftBrace">
            <a:avLst>
              <a:gd name="adj1" fmla="val 483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3952008" y="2721148"/>
                <a:ext cx="153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008" y="2721148"/>
                <a:ext cx="153182" cy="276999"/>
              </a:xfrm>
              <a:prstGeom prst="rect">
                <a:avLst/>
              </a:prstGeom>
              <a:blipFill>
                <a:blip r:embed="rId5"/>
                <a:stretch>
                  <a:fillRect l="-32000" r="-32000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左大括号 36"/>
          <p:cNvSpPr/>
          <p:nvPr/>
        </p:nvSpPr>
        <p:spPr>
          <a:xfrm rot="10800000">
            <a:off x="4236962" y="1542675"/>
            <a:ext cx="195033" cy="782099"/>
          </a:xfrm>
          <a:prstGeom prst="leftBrace">
            <a:avLst>
              <a:gd name="adj1" fmla="val 483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477025" y="1772919"/>
                <a:ext cx="150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025" y="1772919"/>
                <a:ext cx="150361" cy="276999"/>
              </a:xfrm>
              <a:prstGeom prst="rect">
                <a:avLst/>
              </a:prstGeom>
              <a:blipFill>
                <a:blip r:embed="rId6"/>
                <a:stretch>
                  <a:fillRect l="-48000" r="-48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号 38"/>
          <p:cNvSpPr/>
          <p:nvPr/>
        </p:nvSpPr>
        <p:spPr>
          <a:xfrm rot="14400818">
            <a:off x="5779852" y="2237862"/>
            <a:ext cx="195033" cy="869154"/>
          </a:xfrm>
          <a:prstGeom prst="leftBrace">
            <a:avLst>
              <a:gd name="adj1" fmla="val 483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970431" y="2692066"/>
                <a:ext cx="260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31" y="2692066"/>
                <a:ext cx="260521" cy="276999"/>
              </a:xfrm>
              <a:prstGeom prst="rect">
                <a:avLst/>
              </a:prstGeom>
              <a:blipFill>
                <a:blip r:embed="rId7"/>
                <a:stretch>
                  <a:fillRect l="-18605" r="-18605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左大括号 40"/>
          <p:cNvSpPr/>
          <p:nvPr/>
        </p:nvSpPr>
        <p:spPr>
          <a:xfrm rot="10800000">
            <a:off x="6233872" y="1561909"/>
            <a:ext cx="195033" cy="782099"/>
          </a:xfrm>
          <a:prstGeom prst="leftBrace">
            <a:avLst>
              <a:gd name="adj1" fmla="val 4831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473935" y="1792153"/>
                <a:ext cx="231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35" y="1792153"/>
                <a:ext cx="231665" cy="276999"/>
              </a:xfrm>
              <a:prstGeom prst="rect">
                <a:avLst/>
              </a:prstGeom>
              <a:blipFill>
                <a:blip r:embed="rId8"/>
                <a:stretch>
                  <a:fillRect l="-23684" r="-21053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7583709" y="1928010"/>
                <a:ext cx="3474221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709" y="1928010"/>
                <a:ext cx="3474221" cy="9025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2129500" y="3933289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Relationship</a:t>
            </a:r>
            <a:r>
              <a:rPr lang="en-US" altLang="zh-CN" dirty="0" smtClean="0">
                <a:latin typeface="+mj-lt"/>
              </a:rPr>
              <a:t>:</a:t>
            </a:r>
            <a:endParaRPr lang="zh-CN" altLang="en-US" dirty="0">
              <a:latin typeface="+mj-lt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446240" y="3627232"/>
            <a:ext cx="5702395" cy="922285"/>
            <a:chOff x="2176570" y="3478860"/>
            <a:chExt cx="5702395" cy="922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2176570" y="3478860"/>
                  <a:ext cx="5702395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nary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570" y="3478860"/>
                  <a:ext cx="5702395" cy="87145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矩形 46"/>
            <p:cNvSpPr/>
            <p:nvPr/>
          </p:nvSpPr>
          <p:spPr>
            <a:xfrm>
              <a:off x="7003798" y="3529688"/>
              <a:ext cx="720080" cy="87145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129500" y="4828866"/>
                <a:ext cx="7920180" cy="8412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500" y="4828866"/>
                <a:ext cx="7920180" cy="8412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头: 下 56">
            <a:extLst>
              <a:ext uri="{FF2B5EF4-FFF2-40B4-BE49-F238E27FC236}">
                <a16:creationId xmlns:a16="http://schemas.microsoft.com/office/drawing/2014/main" id="{9000CB6A-0509-47BF-A52E-192C2F37B200}"/>
              </a:ext>
            </a:extLst>
          </p:cNvPr>
          <p:cNvSpPr/>
          <p:nvPr/>
        </p:nvSpPr>
        <p:spPr>
          <a:xfrm rot="16200000">
            <a:off x="1014578" y="5888613"/>
            <a:ext cx="415097" cy="79208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2102828" y="5848928"/>
                <a:ext cx="3995837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828" y="5848928"/>
                <a:ext cx="3995837" cy="871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/>
          <p:cNvSpPr txBox="1"/>
          <p:nvPr/>
        </p:nvSpPr>
        <p:spPr>
          <a:xfrm>
            <a:off x="6230952" y="613798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+mj-lt"/>
              </a:rPr>
              <a:t>C</a:t>
            </a:r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onvolution!</a:t>
            </a:r>
            <a:endParaRPr lang="zh-CN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2" name="圆角右箭头 51"/>
          <p:cNvSpPr/>
          <p:nvPr/>
        </p:nvSpPr>
        <p:spPr>
          <a:xfrm rot="10800000">
            <a:off x="9252453" y="2964800"/>
            <a:ext cx="820598" cy="12944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13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5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35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76057" y="1576984"/>
                <a:ext cx="3474221" cy="1179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0" dirty="0" smtClean="0"/>
                  <a:t>Forward computing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057" y="1576984"/>
                <a:ext cx="3474221" cy="1179554"/>
              </a:xfrm>
              <a:prstGeom prst="rect">
                <a:avLst/>
              </a:prstGeom>
              <a:blipFill>
                <a:blip r:embed="rId2"/>
                <a:stretch>
                  <a:fillRect t="-3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725581" y="4875688"/>
                <a:ext cx="48186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81" y="4875688"/>
                <a:ext cx="481863" cy="281937"/>
              </a:xfrm>
              <a:prstGeom prst="rect">
                <a:avLst/>
              </a:prstGeom>
              <a:blipFill>
                <a:blip r:embed="rId3"/>
                <a:stretch>
                  <a:fillRect l="-5063" t="-2174" r="-3797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99010" y="4875688"/>
                <a:ext cx="27263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10" y="4875688"/>
                <a:ext cx="272639" cy="281937"/>
              </a:xfrm>
              <a:prstGeom prst="rect">
                <a:avLst/>
              </a:prstGeom>
              <a:blipFill>
                <a:blip r:embed="rId4"/>
                <a:stretch>
                  <a:fillRect l="-11111" t="-2174" r="-444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684800" y="4875688"/>
                <a:ext cx="32271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800" y="4875688"/>
                <a:ext cx="322716" cy="281937"/>
              </a:xfrm>
              <a:prstGeom prst="rect">
                <a:avLst/>
              </a:prstGeom>
              <a:blipFill>
                <a:blip r:embed="rId5"/>
                <a:stretch>
                  <a:fillRect l="-9434" t="-2174" r="-377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49608" y="367610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38552" y="3454698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28310" y="3233209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9608" y="4057186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38552" y="383577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28310" y="3614288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9608" y="444704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38552" y="422563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28310" y="4004149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70024" y="3676737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50278" y="3461877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70024" y="4057816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50278" y="3842956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29889" y="3379031"/>
            <a:ext cx="4098899" cy="1201686"/>
            <a:chOff x="946733" y="2535261"/>
            <a:chExt cx="5541357" cy="1827311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4550852" y="3381238"/>
              <a:ext cx="1937238" cy="40754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493480" y="3190998"/>
              <a:ext cx="2994610" cy="1902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3535343" y="3381238"/>
              <a:ext cx="2952747" cy="972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 flipV="1">
              <a:off x="4608424" y="2535261"/>
              <a:ext cx="1879665" cy="845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946734" y="3190997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961145" y="2559759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961146" y="37863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组合 30"/>
            <p:cNvGrpSpPr/>
            <p:nvPr/>
          </p:nvGrpSpPr>
          <p:grpSpPr>
            <a:xfrm>
              <a:off x="3441120" y="2632982"/>
              <a:ext cx="1255435" cy="1646824"/>
              <a:chOff x="3405554" y="2209397"/>
              <a:chExt cx="1255435" cy="164682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3405554" y="2556743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940989" y="2209397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405554" y="3136221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940989" y="2788875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170989" y="1490709"/>
                <a:ext cx="3717556" cy="1148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0" dirty="0" smtClean="0"/>
                  <a:t>Relationship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989" y="1490709"/>
                <a:ext cx="3717556" cy="1148199"/>
              </a:xfrm>
              <a:prstGeom prst="rect">
                <a:avLst/>
              </a:prstGeom>
              <a:blipFill>
                <a:blip r:embed="rId6"/>
                <a:stretch>
                  <a:fillRect t="-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0702380" y="4761077"/>
                <a:ext cx="450380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380" y="4761077"/>
                <a:ext cx="450380" cy="5267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6984250" y="4939240"/>
                <a:ext cx="27263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250" y="4939240"/>
                <a:ext cx="272639" cy="281937"/>
              </a:xfrm>
              <a:prstGeom prst="rect">
                <a:avLst/>
              </a:prstGeom>
              <a:blipFill>
                <a:blip r:embed="rId8"/>
                <a:stretch>
                  <a:fillRect l="-11364" t="-2174" r="-6818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8670040" y="4939240"/>
                <a:ext cx="48891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040" y="4939240"/>
                <a:ext cx="488916" cy="281937"/>
              </a:xfrm>
              <a:prstGeom prst="rect">
                <a:avLst/>
              </a:prstGeom>
              <a:blipFill>
                <a:blip r:embed="rId9"/>
                <a:stretch>
                  <a:fillRect l="-11250" t="-2174" r="-500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/>
          <p:cNvSpPr/>
          <p:nvPr/>
        </p:nvSpPr>
        <p:spPr>
          <a:xfrm>
            <a:off x="6654118" y="367610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43062" y="3454698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432820" y="3233209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54118" y="4057186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43062" y="383577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32820" y="3614288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654118" y="444704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043062" y="422563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32820" y="4004149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574534" y="367673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954788" y="3461877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574534" y="4057816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954788" y="3842956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734399" y="3379031"/>
            <a:ext cx="4130927" cy="1201686"/>
            <a:chOff x="6712884" y="3895398"/>
            <a:chExt cx="4130927" cy="1201686"/>
          </a:xfrm>
        </p:grpSpPr>
        <p:cxnSp>
          <p:nvCxnSpPr>
            <p:cNvPr id="62" name="直接连接符 61"/>
            <p:cNvCxnSpPr/>
            <p:nvPr/>
          </p:nvCxnSpPr>
          <p:spPr>
            <a:xfrm flipH="1">
              <a:off x="9421793" y="4451734"/>
              <a:ext cx="1422017" cy="2012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8648525" y="4451734"/>
              <a:ext cx="2195286" cy="6395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 flipV="1">
              <a:off x="9421410" y="3895398"/>
              <a:ext cx="1422400" cy="556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6712885" y="4326627"/>
              <a:ext cx="1925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7463237" y="3911509"/>
              <a:ext cx="1925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6712884" y="5097084"/>
              <a:ext cx="1925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7463237" y="4676172"/>
              <a:ext cx="1935406" cy="4194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8557963" y="4188085"/>
              <a:ext cx="532579" cy="47349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8954020" y="3959662"/>
              <a:ext cx="532579" cy="47349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8557963" y="4569165"/>
              <a:ext cx="532579" cy="47349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954020" y="4340741"/>
              <a:ext cx="532579" cy="47349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 flipH="1" flipV="1">
              <a:off x="8596692" y="4326627"/>
              <a:ext cx="2247118" cy="1251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3612526" y="5931019"/>
                <a:ext cx="5895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How to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backpropagate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in pooling and convolutional layers?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26" y="5931019"/>
                <a:ext cx="5895588" cy="369332"/>
              </a:xfrm>
              <a:prstGeom prst="rect">
                <a:avLst/>
              </a:prstGeom>
              <a:blipFill>
                <a:blip r:embed="rId10"/>
                <a:stretch>
                  <a:fillRect l="-931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8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03073 -0.028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-0.02824 L -0.00026 0.0574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5741 L 0.03034 0.026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02943 -0.0268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-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43 -0.02685 L 0.00014 0.05741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4 0.05741 L 0.03139 0.0268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58" grpId="0" animBg="1"/>
      <p:bldP spid="59" grpId="0" animBg="1"/>
      <p:bldP spid="6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36</a:t>
            </a:fld>
            <a:endParaRPr lang="zh-CN" altLang="zh-CN"/>
          </a:p>
        </p:txBody>
      </p:sp>
      <p:sp>
        <p:nvSpPr>
          <p:cNvPr id="6" name="矩形 5"/>
          <p:cNvSpPr/>
          <p:nvPr/>
        </p:nvSpPr>
        <p:spPr>
          <a:xfrm>
            <a:off x="838200" y="2668740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2191" y="2491560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5672" y="2318179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200" y="3008065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6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2191" y="2835704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5672" y="2665599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200" y="3355209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52191" y="3185782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65672" y="3015676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79409" y="2138972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5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80014" y="2494210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80012" y="2841389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8200" y="3705527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7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52191" y="3536100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65672" y="3365994"/>
            <a:ext cx="432948" cy="421609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0012" y="3191707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52662" y="2594307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6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366143" y="2424202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5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52662" y="2944385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7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66143" y="2774279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2574623" y="2756208"/>
            <a:ext cx="110873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443547" y="2384902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Max pooling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576768" y="3955177"/>
                <a:ext cx="27263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68" y="3955177"/>
                <a:ext cx="272639" cy="281937"/>
              </a:xfrm>
              <a:prstGeom prst="rect">
                <a:avLst/>
              </a:prstGeom>
              <a:blipFill>
                <a:blip r:embed="rId2"/>
                <a:stretch>
                  <a:fillRect l="-11364" t="-2174" r="-6818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144540" y="3916331"/>
                <a:ext cx="48186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540" y="3916331"/>
                <a:ext cx="481863" cy="281937"/>
              </a:xfrm>
              <a:prstGeom prst="rect">
                <a:avLst/>
              </a:prstGeom>
              <a:blipFill>
                <a:blip r:embed="rId3"/>
                <a:stretch>
                  <a:fillRect l="-5063" t="-2128" r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/>
          <p:cNvCxnSpPr/>
          <p:nvPr/>
        </p:nvCxnSpPr>
        <p:spPr>
          <a:xfrm>
            <a:off x="5826982" y="1847852"/>
            <a:ext cx="0" cy="2819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1122399" y="4838700"/>
            <a:ext cx="33861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809438" y="489073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Forward computing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833455" y="2449922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47446" y="2272742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460927" y="2099361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6833455" y="2789247"/>
                <a:ext cx="432948" cy="4216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455" y="2789247"/>
                <a:ext cx="432948" cy="4216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7147446" y="2616886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60927" y="2446781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833455" y="3136391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147446" y="2966964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460927" y="2796858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774664" y="1920154"/>
                <a:ext cx="432948" cy="4216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64" y="1920154"/>
                <a:ext cx="432948" cy="421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>
          <a:xfrm>
            <a:off x="7775269" y="2275392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775267" y="2622571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6833455" y="3486709"/>
                <a:ext cx="432948" cy="4216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455" y="3486709"/>
                <a:ext cx="432948" cy="421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/>
          <p:cNvSpPr/>
          <p:nvPr/>
        </p:nvSpPr>
        <p:spPr>
          <a:xfrm>
            <a:off x="7147446" y="3317282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7460927" y="3147176"/>
                <a:ext cx="432948" cy="42160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927" y="3147176"/>
                <a:ext cx="432948" cy="421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/>
          <p:cNvSpPr/>
          <p:nvPr/>
        </p:nvSpPr>
        <p:spPr>
          <a:xfrm>
            <a:off x="7775267" y="2972889"/>
            <a:ext cx="432948" cy="421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0047917" y="2375489"/>
                <a:ext cx="432948" cy="421609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917" y="2375489"/>
                <a:ext cx="432948" cy="421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10361398" y="2205384"/>
                <a:ext cx="432948" cy="42160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398" y="2205384"/>
                <a:ext cx="432948" cy="421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0047917" y="2725567"/>
                <a:ext cx="432948" cy="42160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917" y="2725567"/>
                <a:ext cx="432948" cy="421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0361398" y="2555461"/>
                <a:ext cx="432948" cy="42160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398" y="2555461"/>
                <a:ext cx="432948" cy="4216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右箭头 54"/>
          <p:cNvSpPr/>
          <p:nvPr/>
        </p:nvSpPr>
        <p:spPr>
          <a:xfrm flipH="1">
            <a:off x="8569878" y="2537390"/>
            <a:ext cx="110873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8362636" y="215163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Backpropagation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7541709" y="3977995"/>
                <a:ext cx="269304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709" y="3977995"/>
                <a:ext cx="269304" cy="281937"/>
              </a:xfrm>
              <a:prstGeom prst="rect">
                <a:avLst/>
              </a:prstGeom>
              <a:blipFill>
                <a:blip r:embed="rId12"/>
                <a:stretch>
                  <a:fillRect l="-20455" t="-4348" r="-6818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10109481" y="3939149"/>
                <a:ext cx="48891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481" y="3939149"/>
                <a:ext cx="488916" cy="281937"/>
              </a:xfrm>
              <a:prstGeom prst="rect">
                <a:avLst/>
              </a:prstGeom>
              <a:blipFill>
                <a:blip r:embed="rId13"/>
                <a:stretch>
                  <a:fillRect l="-11111" t="-2174" r="-3704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/>
          <p:cNvCxnSpPr/>
          <p:nvPr/>
        </p:nvCxnSpPr>
        <p:spPr>
          <a:xfrm flipH="1">
            <a:off x="7431161" y="4835034"/>
            <a:ext cx="33861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7035661" y="4887071"/>
                <a:ext cx="4177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Backpropagation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 max pooling layer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661" y="4887071"/>
                <a:ext cx="4177169" cy="369332"/>
              </a:xfrm>
              <a:prstGeom prst="rect">
                <a:avLst/>
              </a:prstGeom>
              <a:blipFill>
                <a:blip r:embed="rId14"/>
                <a:stretch>
                  <a:fillRect l="-1168" t="-10000" r="-43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4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37</a:t>
            </a:fld>
            <a:endParaRPr lang="zh-CN" altLang="zh-CN"/>
          </a:p>
        </p:txBody>
      </p:sp>
      <p:sp>
        <p:nvSpPr>
          <p:cNvPr id="5" name="矩形 4"/>
          <p:cNvSpPr/>
          <p:nvPr/>
        </p:nvSpPr>
        <p:spPr>
          <a:xfrm>
            <a:off x="838200" y="2913726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2191" y="2736546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5672" y="2563165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8200" y="3253051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6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2191" y="3080690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65672" y="2910585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3600195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52191" y="3430768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65672" y="3260662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79409" y="2383958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5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80014" y="2739196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80012" y="3086375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0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8200" y="3950513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7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52191" y="3781086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65672" y="3610980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80012" y="3436693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2662" y="2839293"/>
            <a:ext cx="432948" cy="421609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4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64933" y="2666109"/>
            <a:ext cx="432948" cy="421609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52662" y="3189371"/>
            <a:ext cx="432948" cy="421609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3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64933" y="3016186"/>
            <a:ext cx="432948" cy="42160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2681774" y="3018346"/>
            <a:ext cx="1108736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432527" y="2645669"/>
            <a:ext cx="17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Average pooling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1465672" y="4168152"/>
                <a:ext cx="27263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672" y="4168152"/>
                <a:ext cx="272639" cy="281937"/>
              </a:xfrm>
              <a:prstGeom prst="rect">
                <a:avLst/>
              </a:prstGeom>
              <a:blipFill>
                <a:blip r:embed="rId2"/>
                <a:stretch>
                  <a:fillRect l="-11111" t="-2174" r="-444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4033444" y="4129306"/>
                <a:ext cx="48186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444" y="4129306"/>
                <a:ext cx="481863" cy="281937"/>
              </a:xfrm>
              <a:prstGeom prst="rect">
                <a:avLst/>
              </a:prstGeom>
              <a:blipFill>
                <a:blip r:embed="rId3"/>
                <a:stretch>
                  <a:fillRect l="-5063" t="-2128" r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/>
          <p:cNvCxnSpPr/>
          <p:nvPr/>
        </p:nvCxnSpPr>
        <p:spPr>
          <a:xfrm>
            <a:off x="5969000" y="1941864"/>
            <a:ext cx="0" cy="2819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1230191" y="4932712"/>
            <a:ext cx="33861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917230" y="4984749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Forward computing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6959594" y="2913726"/>
                <a:ext cx="432948" cy="421609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594" y="2913726"/>
                <a:ext cx="432948" cy="4216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7273585" y="2736546"/>
                <a:ext cx="432948" cy="421609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85" y="2736546"/>
                <a:ext cx="432948" cy="4216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7587066" y="2563165"/>
                <a:ext cx="432948" cy="42160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66" y="2563165"/>
                <a:ext cx="432948" cy="421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/>
              <p:cNvSpPr/>
              <p:nvPr/>
            </p:nvSpPr>
            <p:spPr>
              <a:xfrm>
                <a:off x="6959594" y="3253051"/>
                <a:ext cx="432948" cy="421609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594" y="3253051"/>
                <a:ext cx="432948" cy="4216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7273585" y="3080690"/>
                <a:ext cx="432948" cy="421609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85" y="3080690"/>
                <a:ext cx="432948" cy="4216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/>
              <p:cNvSpPr/>
              <p:nvPr/>
            </p:nvSpPr>
            <p:spPr>
              <a:xfrm>
                <a:off x="7587066" y="2910585"/>
                <a:ext cx="432948" cy="42160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66" y="2910585"/>
                <a:ext cx="432948" cy="421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/>
              <p:cNvSpPr/>
              <p:nvPr/>
            </p:nvSpPr>
            <p:spPr>
              <a:xfrm>
                <a:off x="6959594" y="3600195"/>
                <a:ext cx="432948" cy="42160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594" y="3600195"/>
                <a:ext cx="432948" cy="421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/>
              <p:cNvSpPr/>
              <p:nvPr/>
            </p:nvSpPr>
            <p:spPr>
              <a:xfrm>
                <a:off x="7273585" y="3430768"/>
                <a:ext cx="432948" cy="42160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85" y="3430768"/>
                <a:ext cx="432948" cy="421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矩形 39"/>
              <p:cNvSpPr/>
              <p:nvPr/>
            </p:nvSpPr>
            <p:spPr>
              <a:xfrm>
                <a:off x="7587066" y="3260662"/>
                <a:ext cx="432948" cy="42160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66" y="3260662"/>
                <a:ext cx="432948" cy="421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7900803" y="2383958"/>
                <a:ext cx="432948" cy="42160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803" y="2383958"/>
                <a:ext cx="432948" cy="421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901408" y="2739196"/>
                <a:ext cx="432948" cy="42160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08" y="2739196"/>
                <a:ext cx="432948" cy="421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901406" y="3086375"/>
                <a:ext cx="432948" cy="42160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06" y="3086375"/>
                <a:ext cx="432948" cy="421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6959594" y="3950513"/>
                <a:ext cx="432948" cy="42160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594" y="3950513"/>
                <a:ext cx="432948" cy="421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7273585" y="3781086"/>
                <a:ext cx="432948" cy="42160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85" y="3781086"/>
                <a:ext cx="432948" cy="421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7587066" y="3610980"/>
                <a:ext cx="432948" cy="42160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66" y="3610980"/>
                <a:ext cx="432948" cy="421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/>
              <p:cNvSpPr/>
              <p:nvPr/>
            </p:nvSpPr>
            <p:spPr>
              <a:xfrm>
                <a:off x="7901406" y="3436693"/>
                <a:ext cx="432948" cy="42160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06" y="3436693"/>
                <a:ext cx="432948" cy="421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右箭头 51"/>
          <p:cNvSpPr/>
          <p:nvPr/>
        </p:nvSpPr>
        <p:spPr>
          <a:xfrm flipH="1">
            <a:off x="8803168" y="3018346"/>
            <a:ext cx="1108736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8553921" y="264566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Backpropagation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10447952" y="4129305"/>
                <a:ext cx="48891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952" y="4129305"/>
                <a:ext cx="488916" cy="281937"/>
              </a:xfrm>
              <a:prstGeom prst="rect">
                <a:avLst/>
              </a:prstGeom>
              <a:blipFill>
                <a:blip r:embed="rId10"/>
                <a:stretch>
                  <a:fillRect l="-11250" t="-2128" r="-3750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7850620" y="4123189"/>
                <a:ext cx="269304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620" y="4123189"/>
                <a:ext cx="269304" cy="281937"/>
              </a:xfrm>
              <a:prstGeom prst="rect">
                <a:avLst/>
              </a:prstGeom>
              <a:blipFill>
                <a:blip r:embed="rId11"/>
                <a:stretch>
                  <a:fillRect l="-20455" t="-2128" r="-6818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矩形 56"/>
              <p:cNvSpPr/>
              <p:nvPr/>
            </p:nvSpPr>
            <p:spPr>
              <a:xfrm>
                <a:off x="10380716" y="2906651"/>
                <a:ext cx="432948" cy="421609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716" y="2906651"/>
                <a:ext cx="432948" cy="4216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矩形 57"/>
              <p:cNvSpPr/>
              <p:nvPr/>
            </p:nvSpPr>
            <p:spPr>
              <a:xfrm>
                <a:off x="10694197" y="2736546"/>
                <a:ext cx="432948" cy="42160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197" y="2736546"/>
                <a:ext cx="432948" cy="421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矩形 58"/>
              <p:cNvSpPr/>
              <p:nvPr/>
            </p:nvSpPr>
            <p:spPr>
              <a:xfrm>
                <a:off x="10380716" y="3256729"/>
                <a:ext cx="432948" cy="42160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716" y="3256729"/>
                <a:ext cx="432948" cy="4216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矩形 59"/>
              <p:cNvSpPr/>
              <p:nvPr/>
            </p:nvSpPr>
            <p:spPr>
              <a:xfrm>
                <a:off x="10694197" y="3086623"/>
                <a:ext cx="432948" cy="42160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197" y="3086623"/>
                <a:ext cx="432948" cy="421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6519914" y="3285616"/>
                <a:ext cx="342337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914" y="3285616"/>
                <a:ext cx="342337" cy="5761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箭头连接符 61"/>
          <p:cNvCxnSpPr/>
          <p:nvPr/>
        </p:nvCxnSpPr>
        <p:spPr>
          <a:xfrm flipH="1">
            <a:off x="7632076" y="4963798"/>
            <a:ext cx="33861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本框 62"/>
              <p:cNvSpPr txBox="1"/>
              <p:nvPr/>
            </p:nvSpPr>
            <p:spPr>
              <a:xfrm>
                <a:off x="7076275" y="5015835"/>
                <a:ext cx="4497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Backpropagation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 average pooling layer</a:t>
                </a:r>
                <a:endParaRPr lang="zh-CN" altLang="en-US" dirty="0"/>
              </a:p>
            </p:txBody>
          </p:sp>
        </mc:Choice>
        <mc:Fallback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75" y="5015835"/>
                <a:ext cx="4497770" cy="369332"/>
              </a:xfrm>
              <a:prstGeom prst="rect">
                <a:avLst/>
              </a:prstGeom>
              <a:blipFill>
                <a:blip r:embed="rId14"/>
                <a:stretch>
                  <a:fillRect l="-1220" t="-10000" r="-13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682093" y="5951587"/>
                <a:ext cx="4651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How to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backpropagate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in convolutional layer?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93" y="5951587"/>
                <a:ext cx="4651658" cy="369332"/>
              </a:xfrm>
              <a:prstGeom prst="rect">
                <a:avLst/>
              </a:prstGeom>
              <a:blipFill>
                <a:blip r:embed="rId15"/>
                <a:stretch>
                  <a:fillRect l="-1048" t="-8197" r="-13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5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38</a:t>
            </a:fld>
            <a:endParaRPr lang="zh-CN" altLang="zh-CN"/>
          </a:p>
        </p:txBody>
      </p:sp>
      <p:cxnSp>
        <p:nvCxnSpPr>
          <p:cNvPr id="56" name="直接箭头连接符 55"/>
          <p:cNvCxnSpPr/>
          <p:nvPr/>
        </p:nvCxnSpPr>
        <p:spPr>
          <a:xfrm flipH="1">
            <a:off x="4176632" y="6501505"/>
            <a:ext cx="4068409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3871907" y="6052175"/>
                <a:ext cx="47343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+mj-lt"/>
                  </a:rPr>
                  <a:t>B</a:t>
                </a:r>
                <a:r>
                  <a:rPr lang="en-US" altLang="zh-CN" sz="2000" dirty="0" smtClean="0">
                    <a:latin typeface="+mj-lt"/>
                  </a:rPr>
                  <a:t>ackpropagation </a:t>
                </a:r>
                <a:r>
                  <a:rPr lang="en-US" altLang="zh-CN" sz="2000" dirty="0" smtClean="0">
                    <a:latin typeface="+mj-lt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000" dirty="0" smtClean="0">
                    <a:latin typeface="+mj-lt"/>
                  </a:rPr>
                  <a:t> </a:t>
                </a:r>
                <a:r>
                  <a:rPr lang="en-US" altLang="zh-CN" sz="2000" dirty="0" smtClean="0">
                    <a:latin typeface="+mj-lt"/>
                  </a:rPr>
                  <a:t>in convolutional layer</a:t>
                </a:r>
                <a:endParaRPr lang="zh-CN" alt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907" y="6052175"/>
                <a:ext cx="4734373" cy="400110"/>
              </a:xfrm>
              <a:prstGeom prst="rect">
                <a:avLst/>
              </a:prstGeom>
              <a:blipFill>
                <a:blip r:embed="rId2"/>
                <a:stretch>
                  <a:fillRect l="-1287" t="-9231" r="-386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组合 112"/>
          <p:cNvGrpSpPr/>
          <p:nvPr/>
        </p:nvGrpSpPr>
        <p:grpSpPr>
          <a:xfrm>
            <a:off x="4789711" y="1690921"/>
            <a:ext cx="2190516" cy="2565457"/>
            <a:chOff x="5072719" y="1019374"/>
            <a:chExt cx="915855" cy="1072618"/>
          </a:xfrm>
        </p:grpSpPr>
        <p:sp>
          <p:nvSpPr>
            <p:cNvPr id="114" name="矩形 113"/>
            <p:cNvSpPr/>
            <p:nvPr/>
          </p:nvSpPr>
          <p:spPr>
            <a:xfrm>
              <a:off x="5072719" y="123742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5455996" y="1019374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5072719" y="1618502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5455996" y="140045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880720" y="1766023"/>
            <a:ext cx="2190516" cy="2565457"/>
            <a:chOff x="5072719" y="1019374"/>
            <a:chExt cx="915855" cy="1072618"/>
          </a:xfrm>
        </p:grpSpPr>
        <p:sp>
          <p:nvSpPr>
            <p:cNvPr id="119" name="矩形 118"/>
            <p:cNvSpPr/>
            <p:nvPr/>
          </p:nvSpPr>
          <p:spPr>
            <a:xfrm>
              <a:off x="5072719" y="123742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5455996" y="1019374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5072719" y="1618502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5455996" y="140045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4965289" y="1835985"/>
            <a:ext cx="2190516" cy="2565457"/>
            <a:chOff x="5072719" y="1019374"/>
            <a:chExt cx="915855" cy="1072618"/>
          </a:xfrm>
        </p:grpSpPr>
        <p:sp>
          <p:nvSpPr>
            <p:cNvPr id="124" name="矩形 123"/>
            <p:cNvSpPr/>
            <p:nvPr/>
          </p:nvSpPr>
          <p:spPr>
            <a:xfrm>
              <a:off x="5072719" y="123742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5455996" y="1019374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5072719" y="1618502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5455996" y="140045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5074843" y="1877396"/>
            <a:ext cx="2190516" cy="2565457"/>
            <a:chOff x="5072719" y="1019374"/>
            <a:chExt cx="915855" cy="1072618"/>
          </a:xfrm>
        </p:grpSpPr>
        <p:sp>
          <p:nvSpPr>
            <p:cNvPr id="129" name="矩形 128"/>
            <p:cNvSpPr/>
            <p:nvPr/>
          </p:nvSpPr>
          <p:spPr>
            <a:xfrm>
              <a:off x="5072719" y="123742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5455996" y="1019374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5072719" y="1618502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5455996" y="140045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文本框 132"/>
              <p:cNvSpPr txBox="1"/>
              <p:nvPr/>
            </p:nvSpPr>
            <p:spPr>
              <a:xfrm>
                <a:off x="10287719" y="5369679"/>
                <a:ext cx="1169373" cy="674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3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719" y="5369679"/>
                <a:ext cx="1169373" cy="674329"/>
              </a:xfrm>
              <a:prstGeom prst="rect">
                <a:avLst/>
              </a:prstGeom>
              <a:blipFill>
                <a:blip r:embed="rId3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文本框 133"/>
              <p:cNvSpPr txBox="1"/>
              <p:nvPr/>
            </p:nvSpPr>
            <p:spPr>
              <a:xfrm>
                <a:off x="1374613" y="5369679"/>
                <a:ext cx="644113" cy="674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4" name="文本框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13" y="5369679"/>
                <a:ext cx="644113" cy="674329"/>
              </a:xfrm>
              <a:prstGeom prst="rect">
                <a:avLst/>
              </a:prstGeom>
              <a:blipFill>
                <a:blip r:embed="rId4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文本框 134"/>
              <p:cNvSpPr txBox="1"/>
              <p:nvPr/>
            </p:nvSpPr>
            <p:spPr>
              <a:xfrm>
                <a:off x="5723171" y="5369679"/>
                <a:ext cx="771863" cy="674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5" name="文本框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71" y="5369679"/>
                <a:ext cx="771863" cy="674329"/>
              </a:xfrm>
              <a:prstGeom prst="rect">
                <a:avLst/>
              </a:prstGeom>
              <a:blipFill>
                <a:blip r:embed="rId5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组合 144"/>
          <p:cNvGrpSpPr/>
          <p:nvPr/>
        </p:nvGrpSpPr>
        <p:grpSpPr>
          <a:xfrm>
            <a:off x="9915662" y="1988166"/>
            <a:ext cx="2183286" cy="2557830"/>
            <a:chOff x="10440968" y="901944"/>
            <a:chExt cx="912832" cy="1069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矩形 145"/>
                <p:cNvSpPr/>
                <p:nvPr/>
              </p:nvSpPr>
              <p:spPr>
                <a:xfrm>
                  <a:off x="10440968" y="1116804"/>
                  <a:ext cx="532578" cy="47349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0968" y="1116804"/>
                  <a:ext cx="532578" cy="47349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/>
                <p:cNvSpPr/>
                <p:nvPr/>
              </p:nvSpPr>
              <p:spPr>
                <a:xfrm>
                  <a:off x="10821222" y="901944"/>
                  <a:ext cx="532578" cy="47349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1222" y="901944"/>
                  <a:ext cx="532578" cy="47349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矩形 147"/>
                <p:cNvSpPr/>
                <p:nvPr/>
              </p:nvSpPr>
              <p:spPr>
                <a:xfrm>
                  <a:off x="10440968" y="1497883"/>
                  <a:ext cx="532578" cy="47349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0968" y="1497883"/>
                  <a:ext cx="532578" cy="47349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矩形 148"/>
                <p:cNvSpPr/>
                <p:nvPr/>
              </p:nvSpPr>
              <p:spPr>
                <a:xfrm>
                  <a:off x="10821222" y="1283023"/>
                  <a:ext cx="532578" cy="47349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1222" y="1283023"/>
                  <a:ext cx="532578" cy="47349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组合 149"/>
          <p:cNvGrpSpPr/>
          <p:nvPr/>
        </p:nvGrpSpPr>
        <p:grpSpPr>
          <a:xfrm>
            <a:off x="730937" y="1766023"/>
            <a:ext cx="9803630" cy="2937579"/>
            <a:chOff x="946733" y="2520006"/>
            <a:chExt cx="5541358" cy="1867632"/>
          </a:xfrm>
        </p:grpSpPr>
        <p:cxnSp>
          <p:nvCxnSpPr>
            <p:cNvPr id="151" name="直接连接符 150"/>
            <p:cNvCxnSpPr/>
            <p:nvPr/>
          </p:nvCxnSpPr>
          <p:spPr>
            <a:xfrm flipH="1">
              <a:off x="4596595" y="3381238"/>
              <a:ext cx="1891495" cy="3244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flipH="1" flipV="1">
              <a:off x="3558319" y="3205116"/>
              <a:ext cx="2929771" cy="176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H="1">
              <a:off x="3549256" y="3381238"/>
              <a:ext cx="2938834" cy="1006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 flipH="1" flipV="1">
              <a:off x="4595110" y="2545905"/>
              <a:ext cx="1892981" cy="8353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flipH="1">
              <a:off x="946733" y="3195481"/>
              <a:ext cx="26466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flipH="1">
              <a:off x="1975772" y="2520006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flipH="1">
              <a:off x="946733" y="4387638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 flipH="1">
              <a:off x="1961145" y="370568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组合 158"/>
            <p:cNvGrpSpPr/>
            <p:nvPr/>
          </p:nvGrpSpPr>
          <p:grpSpPr>
            <a:xfrm>
              <a:off x="3450690" y="2646106"/>
              <a:ext cx="1234673" cy="1634061"/>
              <a:chOff x="3415124" y="2222521"/>
              <a:chExt cx="1234673" cy="163406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0" name="矩形 159"/>
                  <p:cNvSpPr/>
                  <p:nvPr/>
                </p:nvSpPr>
                <p:spPr>
                  <a:xfrm>
                    <a:off x="3415124" y="2557102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0" name="矩形 1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5124" y="2557102"/>
                    <a:ext cx="720000" cy="7200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矩形 160"/>
                  <p:cNvSpPr/>
                  <p:nvPr/>
                </p:nvSpPr>
                <p:spPr>
                  <a:xfrm>
                    <a:off x="3929797" y="2222521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矩形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797" y="2222521"/>
                    <a:ext cx="720000" cy="72000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2" name="矩形 161"/>
                  <p:cNvSpPr/>
                  <p:nvPr/>
                </p:nvSpPr>
                <p:spPr>
                  <a:xfrm>
                    <a:off x="3415124" y="3136582"/>
                    <a:ext cx="720000" cy="720000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2" name="矩形 1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5124" y="3136582"/>
                    <a:ext cx="720000" cy="72000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3" name="矩形 162"/>
                  <p:cNvSpPr/>
                  <p:nvPr/>
                </p:nvSpPr>
                <p:spPr>
                  <a:xfrm>
                    <a:off x="3929797" y="2802000"/>
                    <a:ext cx="720000" cy="719999"/>
                  </a:xfrm>
                  <a:prstGeom prst="rect">
                    <a:avLst/>
                  </a:prstGeom>
                  <a:solidFill>
                    <a:schemeClr val="accent3">
                      <a:alpha val="80000"/>
                    </a:schemeClr>
                  </a:solidFill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2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3" name="矩形 1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797" y="2802000"/>
                    <a:ext cx="720000" cy="719999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1" name="组合 200"/>
          <p:cNvGrpSpPr/>
          <p:nvPr/>
        </p:nvGrpSpPr>
        <p:grpSpPr>
          <a:xfrm>
            <a:off x="543743" y="1391958"/>
            <a:ext cx="3117248" cy="4056136"/>
            <a:chOff x="702826" y="1565176"/>
            <a:chExt cx="3117248" cy="4056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矩形 201"/>
                <p:cNvSpPr/>
                <p:nvPr/>
              </p:nvSpPr>
              <p:spPr>
                <a:xfrm>
                  <a:off x="702826" y="2623360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02" name="矩形 2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826" y="2623360"/>
                  <a:ext cx="1273805" cy="113248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矩形 202"/>
                <p:cNvSpPr/>
                <p:nvPr/>
              </p:nvSpPr>
              <p:spPr>
                <a:xfrm>
                  <a:off x="1619537" y="2101838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03" name="矩形 2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537" y="2101838"/>
                  <a:ext cx="1273805" cy="113248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矩形 203"/>
                <p:cNvSpPr/>
                <p:nvPr/>
              </p:nvSpPr>
              <p:spPr>
                <a:xfrm>
                  <a:off x="2544217" y="1565176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04" name="矩形 2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4217" y="1565176"/>
                  <a:ext cx="1273805" cy="113248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矩形 204"/>
                <p:cNvSpPr/>
                <p:nvPr/>
              </p:nvSpPr>
              <p:spPr>
                <a:xfrm>
                  <a:off x="704878" y="3556373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05" name="矩形 2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78" y="3556373"/>
                  <a:ext cx="1273805" cy="113248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矩形 205"/>
                <p:cNvSpPr/>
                <p:nvPr/>
              </p:nvSpPr>
              <p:spPr>
                <a:xfrm>
                  <a:off x="1621589" y="3034850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06" name="矩形 2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589" y="3034850"/>
                  <a:ext cx="1273805" cy="113248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7" name="矩形 206"/>
                <p:cNvSpPr/>
                <p:nvPr/>
              </p:nvSpPr>
              <p:spPr>
                <a:xfrm>
                  <a:off x="2546269" y="2498188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07" name="矩形 2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269" y="2498188"/>
                  <a:ext cx="1273805" cy="113248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8" name="矩形 207"/>
                <p:cNvSpPr/>
                <p:nvPr/>
              </p:nvSpPr>
              <p:spPr>
                <a:xfrm>
                  <a:off x="704878" y="4488832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08" name="矩形 2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78" y="4488832"/>
                  <a:ext cx="1273805" cy="113248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9" name="矩形 208"/>
                <p:cNvSpPr/>
                <p:nvPr/>
              </p:nvSpPr>
              <p:spPr>
                <a:xfrm>
                  <a:off x="1621589" y="3967305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09" name="矩形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589" y="3967305"/>
                  <a:ext cx="1273805" cy="113248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0" name="矩形 209"/>
                <p:cNvSpPr/>
                <p:nvPr/>
              </p:nvSpPr>
              <p:spPr>
                <a:xfrm>
                  <a:off x="2546269" y="3430648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10" name="矩形 2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269" y="3430648"/>
                  <a:ext cx="1273805" cy="113248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1" name="组合 190"/>
          <p:cNvGrpSpPr/>
          <p:nvPr/>
        </p:nvGrpSpPr>
        <p:grpSpPr>
          <a:xfrm>
            <a:off x="526795" y="1397229"/>
            <a:ext cx="3117248" cy="4056136"/>
            <a:chOff x="702826" y="1565176"/>
            <a:chExt cx="3117248" cy="4056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矩形 191"/>
                <p:cNvSpPr/>
                <p:nvPr/>
              </p:nvSpPr>
              <p:spPr>
                <a:xfrm>
                  <a:off x="702826" y="2623360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92" name="矩形 1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826" y="2623360"/>
                  <a:ext cx="1273805" cy="113248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3" name="矩形 192"/>
                <p:cNvSpPr/>
                <p:nvPr/>
              </p:nvSpPr>
              <p:spPr>
                <a:xfrm>
                  <a:off x="1619537" y="2101838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93" name="矩形 1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537" y="2101838"/>
                  <a:ext cx="1273805" cy="113248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矩形 193"/>
                <p:cNvSpPr/>
                <p:nvPr/>
              </p:nvSpPr>
              <p:spPr>
                <a:xfrm>
                  <a:off x="2544217" y="1565176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94" name="矩形 1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4217" y="1565176"/>
                  <a:ext cx="1273805" cy="113248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矩形 194"/>
                <p:cNvSpPr/>
                <p:nvPr/>
              </p:nvSpPr>
              <p:spPr>
                <a:xfrm>
                  <a:off x="704878" y="3556373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95" name="矩形 1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78" y="3556373"/>
                  <a:ext cx="1273805" cy="113248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矩形 195"/>
                <p:cNvSpPr/>
                <p:nvPr/>
              </p:nvSpPr>
              <p:spPr>
                <a:xfrm>
                  <a:off x="1621589" y="3034850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96" name="矩形 1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589" y="3034850"/>
                  <a:ext cx="1273805" cy="113248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7" name="矩形 196"/>
                <p:cNvSpPr/>
                <p:nvPr/>
              </p:nvSpPr>
              <p:spPr>
                <a:xfrm>
                  <a:off x="2546269" y="2498188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97" name="矩形 1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269" y="2498188"/>
                  <a:ext cx="1273805" cy="113248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8" name="矩形 197"/>
                <p:cNvSpPr/>
                <p:nvPr/>
              </p:nvSpPr>
              <p:spPr>
                <a:xfrm>
                  <a:off x="704878" y="4488832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98" name="矩形 1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78" y="4488832"/>
                  <a:ext cx="1273805" cy="113248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矩形 198"/>
                <p:cNvSpPr/>
                <p:nvPr/>
              </p:nvSpPr>
              <p:spPr>
                <a:xfrm>
                  <a:off x="1621589" y="3967305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99" name="矩形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589" y="3967305"/>
                  <a:ext cx="1273805" cy="113248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矩形 199"/>
            <p:cNvSpPr/>
            <p:nvPr/>
          </p:nvSpPr>
          <p:spPr>
            <a:xfrm>
              <a:off x="2546269" y="3430648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528847" y="1398619"/>
            <a:ext cx="3117248" cy="4056136"/>
            <a:chOff x="702826" y="1565176"/>
            <a:chExt cx="3117248" cy="4056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1" name="矩形 180"/>
                <p:cNvSpPr/>
                <p:nvPr/>
              </p:nvSpPr>
              <p:spPr>
                <a:xfrm>
                  <a:off x="702826" y="2623360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81" name="矩形 1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826" y="2623360"/>
                  <a:ext cx="1273805" cy="113248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矩形 181"/>
                <p:cNvSpPr/>
                <p:nvPr/>
              </p:nvSpPr>
              <p:spPr>
                <a:xfrm>
                  <a:off x="1619537" y="2101838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82" name="矩形 1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537" y="2101838"/>
                  <a:ext cx="1273805" cy="113248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3" name="矩形 182"/>
                <p:cNvSpPr/>
                <p:nvPr/>
              </p:nvSpPr>
              <p:spPr>
                <a:xfrm>
                  <a:off x="2544217" y="1565176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83" name="矩形 1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4217" y="1565176"/>
                  <a:ext cx="1273805" cy="113248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4" name="矩形 183"/>
                <p:cNvSpPr/>
                <p:nvPr/>
              </p:nvSpPr>
              <p:spPr>
                <a:xfrm>
                  <a:off x="704878" y="3556373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84" name="矩形 1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78" y="3556373"/>
                  <a:ext cx="1273805" cy="1132480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5" name="矩形 184"/>
                <p:cNvSpPr/>
                <p:nvPr/>
              </p:nvSpPr>
              <p:spPr>
                <a:xfrm>
                  <a:off x="1621589" y="3034850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85" name="矩形 1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589" y="3034850"/>
                  <a:ext cx="1273805" cy="1132480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矩形 185"/>
                <p:cNvSpPr/>
                <p:nvPr/>
              </p:nvSpPr>
              <p:spPr>
                <a:xfrm>
                  <a:off x="2546269" y="2498188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86" name="矩形 1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269" y="2498188"/>
                  <a:ext cx="1273805" cy="1132480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矩形 186"/>
            <p:cNvSpPr/>
            <p:nvPr/>
          </p:nvSpPr>
          <p:spPr>
            <a:xfrm>
              <a:off x="704878" y="4488832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8" name="矩形 187"/>
            <p:cNvSpPr/>
            <p:nvPr/>
          </p:nvSpPr>
          <p:spPr>
            <a:xfrm>
              <a:off x="1621589" y="3967305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2546269" y="3430648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524321" y="1398318"/>
            <a:ext cx="3117248" cy="4056136"/>
            <a:chOff x="550426" y="1412776"/>
            <a:chExt cx="3117248" cy="4056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矩形 135"/>
                <p:cNvSpPr/>
                <p:nvPr/>
              </p:nvSpPr>
              <p:spPr>
                <a:xfrm>
                  <a:off x="550426" y="2470960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36" name="矩形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26" y="2470960"/>
                  <a:ext cx="1273805" cy="1132480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矩形 136"/>
                <p:cNvSpPr/>
                <p:nvPr/>
              </p:nvSpPr>
              <p:spPr>
                <a:xfrm>
                  <a:off x="1467137" y="1949438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37" name="矩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7137" y="1949438"/>
                  <a:ext cx="1273805" cy="1132480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矩形 137"/>
            <p:cNvSpPr/>
            <p:nvPr/>
          </p:nvSpPr>
          <p:spPr>
            <a:xfrm>
              <a:off x="2391817" y="1412776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9" name="矩形 138"/>
                <p:cNvSpPr/>
                <p:nvPr/>
              </p:nvSpPr>
              <p:spPr>
                <a:xfrm>
                  <a:off x="552478" y="3403973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39" name="矩形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78" y="3403973"/>
                  <a:ext cx="1273805" cy="1132480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矩形 139"/>
                <p:cNvSpPr/>
                <p:nvPr/>
              </p:nvSpPr>
              <p:spPr>
                <a:xfrm>
                  <a:off x="1469189" y="2882450"/>
                  <a:ext cx="1273805" cy="1132480"/>
                </a:xfrm>
                <a:prstGeom prst="rect">
                  <a:avLst/>
                </a:prstGeom>
                <a:no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40" name="矩形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189" y="2882450"/>
                  <a:ext cx="1273805" cy="1132480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矩形 140"/>
            <p:cNvSpPr/>
            <p:nvPr/>
          </p:nvSpPr>
          <p:spPr>
            <a:xfrm>
              <a:off x="2393869" y="2345788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552478" y="4336432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1469189" y="3814905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2393869" y="3278248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522086" y="1406164"/>
            <a:ext cx="3117248" cy="4056136"/>
            <a:chOff x="550426" y="1412776"/>
            <a:chExt cx="3117248" cy="4056136"/>
          </a:xfrm>
        </p:grpSpPr>
        <p:sp>
          <p:nvSpPr>
            <p:cNvPr id="213" name="矩形 212"/>
            <p:cNvSpPr/>
            <p:nvPr/>
          </p:nvSpPr>
          <p:spPr>
            <a:xfrm>
              <a:off x="550426" y="2470960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1467137" y="1949438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矩形 214"/>
            <p:cNvSpPr/>
            <p:nvPr/>
          </p:nvSpPr>
          <p:spPr>
            <a:xfrm>
              <a:off x="2391817" y="1412776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>
              <a:off x="552478" y="3403973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>
              <a:off x="1469189" y="2882450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8" name="矩形 217"/>
            <p:cNvSpPr/>
            <p:nvPr/>
          </p:nvSpPr>
          <p:spPr>
            <a:xfrm>
              <a:off x="2393869" y="2345788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52478" y="4336432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1469189" y="3814905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2393869" y="3278248"/>
              <a:ext cx="1273805" cy="113248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2" name="矩形 231"/>
          <p:cNvSpPr/>
          <p:nvPr/>
        </p:nvSpPr>
        <p:spPr>
          <a:xfrm>
            <a:off x="9916545" y="2502982"/>
            <a:ext cx="1273805" cy="1132480"/>
          </a:xfrm>
          <a:prstGeom prst="rect">
            <a:avLst/>
          </a:prstGeom>
          <a:solidFill>
            <a:schemeClr val="accent4">
              <a:alpha val="5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34" name="矩形 233"/>
          <p:cNvSpPr/>
          <p:nvPr/>
        </p:nvSpPr>
        <p:spPr>
          <a:xfrm>
            <a:off x="10814374" y="1997218"/>
            <a:ext cx="1273805" cy="1132480"/>
          </a:xfrm>
          <a:prstGeom prst="rect">
            <a:avLst/>
          </a:prstGeom>
          <a:solidFill>
            <a:schemeClr val="accent4">
              <a:alpha val="5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9926431" y="3415894"/>
            <a:ext cx="1273805" cy="1132480"/>
          </a:xfrm>
          <a:prstGeom prst="rect">
            <a:avLst/>
          </a:prstGeom>
          <a:solidFill>
            <a:schemeClr val="accent4">
              <a:alpha val="5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10825141" y="2912715"/>
            <a:ext cx="1273805" cy="1132480"/>
          </a:xfrm>
          <a:prstGeom prst="rect">
            <a:avLst/>
          </a:prstGeom>
          <a:solidFill>
            <a:schemeClr val="accent4">
              <a:alpha val="5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6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-0.34974 0.029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7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35052 0.0391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6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0.07279 -0.0759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-0.34974 0.029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7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28086 -0.04884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9" y="-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79 -0.07593 L -0.00091 0.13218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34974 0.02963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7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-0.36498 0.1497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55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0.13217 L 0.07174 0.06018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0.34974 0.02963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7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-0.29857 0.06875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5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/>
      <p:bldP spid="232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/>
          <p:cNvGrpSpPr/>
          <p:nvPr/>
        </p:nvGrpSpPr>
        <p:grpSpPr>
          <a:xfrm>
            <a:off x="8355137" y="2655227"/>
            <a:ext cx="915855" cy="1072618"/>
            <a:chOff x="5072719" y="1019374"/>
            <a:chExt cx="915855" cy="1072618"/>
          </a:xfrm>
        </p:grpSpPr>
        <p:sp>
          <p:nvSpPr>
            <p:cNvPr id="103" name="矩形 102"/>
            <p:cNvSpPr/>
            <p:nvPr/>
          </p:nvSpPr>
          <p:spPr>
            <a:xfrm>
              <a:off x="5072719" y="123742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5455996" y="1019374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5072719" y="1618502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455996" y="140045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8393188" y="2686627"/>
            <a:ext cx="915855" cy="1072618"/>
            <a:chOff x="5072719" y="1019374"/>
            <a:chExt cx="915855" cy="1072618"/>
          </a:xfrm>
        </p:grpSpPr>
        <p:sp>
          <p:nvSpPr>
            <p:cNvPr id="98" name="矩形 97"/>
            <p:cNvSpPr/>
            <p:nvPr/>
          </p:nvSpPr>
          <p:spPr>
            <a:xfrm>
              <a:off x="5072719" y="123742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5455996" y="1019374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5072719" y="1618502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5455996" y="140045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428546" y="2715878"/>
            <a:ext cx="915855" cy="1072618"/>
            <a:chOff x="5072719" y="1019374"/>
            <a:chExt cx="915855" cy="1072618"/>
          </a:xfrm>
        </p:grpSpPr>
        <p:sp>
          <p:nvSpPr>
            <p:cNvPr id="93" name="矩形 92"/>
            <p:cNvSpPr/>
            <p:nvPr/>
          </p:nvSpPr>
          <p:spPr>
            <a:xfrm>
              <a:off x="5072719" y="123742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5455996" y="1019374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072719" y="1618502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5455996" y="140045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474351" y="2733192"/>
            <a:ext cx="915855" cy="1072618"/>
            <a:chOff x="5072719" y="1019374"/>
            <a:chExt cx="915855" cy="1072618"/>
          </a:xfrm>
        </p:grpSpPr>
        <p:sp>
          <p:nvSpPr>
            <p:cNvPr id="83" name="矩形 82"/>
            <p:cNvSpPr/>
            <p:nvPr/>
          </p:nvSpPr>
          <p:spPr>
            <a:xfrm>
              <a:off x="5072719" y="123742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5455996" y="1019374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072719" y="1618502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5455996" y="1400453"/>
              <a:ext cx="532578" cy="47349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39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81168" y="4210965"/>
                <a:ext cx="48186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68" y="4210965"/>
                <a:ext cx="481863" cy="281937"/>
              </a:xfrm>
              <a:prstGeom prst="rect">
                <a:avLst/>
              </a:prstGeom>
              <a:blipFill>
                <a:blip r:embed="rId2"/>
                <a:stretch>
                  <a:fillRect l="-5063" t="-2174" r="-3797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4597" y="4210965"/>
                <a:ext cx="27263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97" y="4210965"/>
                <a:ext cx="272639" cy="281937"/>
              </a:xfrm>
              <a:prstGeom prst="rect">
                <a:avLst/>
              </a:prstGeom>
              <a:blipFill>
                <a:blip r:embed="rId3"/>
                <a:stretch>
                  <a:fillRect l="-11111" t="-2174" r="-444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240387" y="4210965"/>
                <a:ext cx="32271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387" y="4210965"/>
                <a:ext cx="322716" cy="281937"/>
              </a:xfrm>
              <a:prstGeom prst="rect">
                <a:avLst/>
              </a:prstGeom>
              <a:blipFill>
                <a:blip r:embed="rId4"/>
                <a:stretch>
                  <a:fillRect l="-9615" t="-2174" r="-5769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05195" y="3011384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4139" y="2789975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3897" y="2568486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95" y="3392463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139" y="3171054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3897" y="2949565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5195" y="3782324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4139" y="3560914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3897" y="3339426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25611" y="3012014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05865" y="2797154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25611" y="3393093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05865" y="3178233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85476" y="2714308"/>
            <a:ext cx="4098899" cy="1201686"/>
            <a:chOff x="946733" y="2535261"/>
            <a:chExt cx="5541357" cy="1827311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550852" y="3381238"/>
              <a:ext cx="1937238" cy="40754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 flipV="1">
              <a:off x="3493480" y="3190998"/>
              <a:ext cx="2994610" cy="1902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3535343" y="3381238"/>
              <a:ext cx="2952747" cy="972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4608424" y="2535261"/>
              <a:ext cx="1879665" cy="845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46734" y="3190997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961145" y="2559759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961146" y="37863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3441120" y="2632982"/>
              <a:ext cx="1255435" cy="1646824"/>
              <a:chOff x="3405554" y="2209397"/>
              <a:chExt cx="1255435" cy="164682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3405554" y="2556743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40989" y="2209397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405554" y="3136221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940989" y="2788875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cxnSp>
        <p:nvCxnSpPr>
          <p:cNvPr id="35" name="直接箭头连接符 34"/>
          <p:cNvCxnSpPr/>
          <p:nvPr/>
        </p:nvCxnSpPr>
        <p:spPr>
          <a:xfrm>
            <a:off x="589780" y="5172009"/>
            <a:ext cx="4068409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740569" y="4833455"/>
            <a:ext cx="176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+mj-lt"/>
              </a:rPr>
              <a:t>forward computing</a:t>
            </a:r>
            <a:endParaRPr lang="zh-CN" altLang="en-US" sz="16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10653855" y="4193316"/>
                <a:ext cx="48891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855" y="4193316"/>
                <a:ext cx="488915" cy="281937"/>
              </a:xfrm>
              <a:prstGeom prst="rect">
                <a:avLst/>
              </a:prstGeom>
              <a:blipFill>
                <a:blip r:embed="rId5"/>
                <a:stretch>
                  <a:fillRect l="-11250" t="-2174" r="-375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6927284" y="4193316"/>
                <a:ext cx="269304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84" y="4193316"/>
                <a:ext cx="269304" cy="281937"/>
              </a:xfrm>
              <a:prstGeom prst="rect">
                <a:avLst/>
              </a:prstGeom>
              <a:blipFill>
                <a:blip r:embed="rId6"/>
                <a:stretch>
                  <a:fillRect l="-20000" t="-2174" r="-4444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8745417" y="4193316"/>
                <a:ext cx="32271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417" y="4193316"/>
                <a:ext cx="322716" cy="281937"/>
              </a:xfrm>
              <a:prstGeom prst="rect">
                <a:avLst/>
              </a:prstGeom>
              <a:blipFill>
                <a:blip r:embed="rId7"/>
                <a:stretch>
                  <a:fillRect l="-9434" t="-2174" r="-377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6583549" y="2990375"/>
            <a:ext cx="532578" cy="47349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966826" y="2772326"/>
            <a:ext cx="532578" cy="47349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353435" y="2547948"/>
            <a:ext cx="532578" cy="47349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583549" y="3371454"/>
            <a:ext cx="532578" cy="47349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66826" y="3153405"/>
            <a:ext cx="532578" cy="47349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53435" y="2929027"/>
            <a:ext cx="532578" cy="47349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83549" y="3761315"/>
            <a:ext cx="532578" cy="47349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966826" y="3543265"/>
            <a:ext cx="532578" cy="47349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353435" y="3318888"/>
            <a:ext cx="532578" cy="47349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10498298" y="2779505"/>
            <a:ext cx="912832" cy="1069429"/>
            <a:chOff x="10440968" y="901944"/>
            <a:chExt cx="912832" cy="1069429"/>
          </a:xfrm>
        </p:grpSpPr>
        <p:sp>
          <p:nvSpPr>
            <p:cNvPr id="50" name="矩形 49"/>
            <p:cNvSpPr/>
            <p:nvPr/>
          </p:nvSpPr>
          <p:spPr>
            <a:xfrm>
              <a:off x="10440968" y="1116804"/>
              <a:ext cx="532578" cy="473490"/>
            </a:xfrm>
            <a:prstGeom prst="rect">
              <a:avLst/>
            </a:prstGeom>
            <a:solidFill>
              <a:schemeClr val="accent4">
                <a:alpha val="8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821222" y="901944"/>
              <a:ext cx="532578" cy="473490"/>
            </a:xfrm>
            <a:prstGeom prst="rect">
              <a:avLst/>
            </a:prstGeom>
            <a:solidFill>
              <a:schemeClr val="accent4">
                <a:alpha val="8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440968" y="1497883"/>
              <a:ext cx="532578" cy="473490"/>
            </a:xfrm>
            <a:prstGeom prst="rect">
              <a:avLst/>
            </a:prstGeom>
            <a:solidFill>
              <a:schemeClr val="accent4">
                <a:alpha val="8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0821222" y="1283023"/>
              <a:ext cx="532578" cy="473490"/>
            </a:xfrm>
            <a:prstGeom prst="rect">
              <a:avLst/>
            </a:prstGeom>
            <a:solidFill>
              <a:schemeClr val="accent4">
                <a:alpha val="8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658163" y="2696659"/>
            <a:ext cx="4098899" cy="1219695"/>
            <a:chOff x="946733" y="2535261"/>
            <a:chExt cx="5541357" cy="1854696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4596595" y="3381238"/>
              <a:ext cx="1891495" cy="3244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 flipV="1">
              <a:off x="3493480" y="3190998"/>
              <a:ext cx="2994610" cy="1902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536918" y="3381238"/>
              <a:ext cx="2951172" cy="10087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 flipV="1">
              <a:off x="4586424" y="2558805"/>
              <a:ext cx="1901666" cy="82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946734" y="3190997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1994073" y="2535261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1961145" y="370568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组合 62"/>
            <p:cNvGrpSpPr/>
            <p:nvPr/>
          </p:nvGrpSpPr>
          <p:grpSpPr>
            <a:xfrm>
              <a:off x="3441120" y="2646106"/>
              <a:ext cx="1244243" cy="1633700"/>
              <a:chOff x="3405554" y="2222521"/>
              <a:chExt cx="1244243" cy="163370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405554" y="2556743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929797" y="2222521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3405554" y="3136221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3929797" y="2802000"/>
                <a:ext cx="720000" cy="719999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cxnSp>
        <p:nvCxnSpPr>
          <p:cNvPr id="72" name="直接箭头连接符 71"/>
          <p:cNvCxnSpPr/>
          <p:nvPr/>
        </p:nvCxnSpPr>
        <p:spPr>
          <a:xfrm flipH="1">
            <a:off x="7010946" y="5178782"/>
            <a:ext cx="4068409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7196588" y="4837043"/>
                <a:ext cx="38395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+mj-lt"/>
                  </a:rPr>
                  <a:t>B</a:t>
                </a:r>
                <a:r>
                  <a:rPr lang="en-US" altLang="zh-CN" sz="1600" dirty="0" smtClean="0">
                    <a:latin typeface="+mj-lt"/>
                  </a:rPr>
                  <a:t>ackpropagation </a:t>
                </a:r>
                <a:r>
                  <a:rPr lang="en-US" altLang="zh-CN" sz="1600" dirty="0" smtClean="0">
                    <a:latin typeface="+mj-lt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1600" dirty="0" smtClean="0">
                    <a:latin typeface="+mj-lt"/>
                  </a:rPr>
                  <a:t> </a:t>
                </a:r>
                <a:r>
                  <a:rPr lang="en-US" altLang="zh-CN" sz="1600" dirty="0" smtClean="0">
                    <a:latin typeface="+mj-lt"/>
                  </a:rPr>
                  <a:t>in convolutional layer</a:t>
                </a:r>
                <a:endParaRPr lang="zh-CN" alt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588" y="4837043"/>
                <a:ext cx="3839513" cy="338554"/>
              </a:xfrm>
              <a:prstGeom prst="rect">
                <a:avLst/>
              </a:prstGeom>
              <a:blipFill>
                <a:blip r:embed="rId8"/>
                <a:stretch>
                  <a:fillRect l="-954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00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-0.14688 0.0178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3.33333E-6 L 0.03112 -0.029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0.02956 -0.0305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-0.11627 -0.0203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-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12 -0.02963 L -0.00091 0.058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6 -0.03056 L -0.00026 0.05902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15131 0.06528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5879 L 0.03125 0.0268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5902 L 0.03269 0.02615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12331 0.0305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</a:t>
            </a:r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9A9A43-33EB-433F-8DDA-D75E78E778A3}" type="slidenum"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1584439"/>
            <a:ext cx="3694191" cy="2088180"/>
            <a:chOff x="1816195" y="1370331"/>
            <a:chExt cx="3694191" cy="2088180"/>
          </a:xfrm>
        </p:grpSpPr>
        <p:pic>
          <p:nvPicPr>
            <p:cNvPr id="1026" name="Picture 2" descr="https://timgsa.baidu.com/timg?image&amp;quality=80&amp;size=b9999_10000&amp;sec=1568908183159&amp;di=d71cf44e1cd3b4390b4e041adfae9e46&amp;imgtype=0&amp;src=http%3A%2F%2Fphotocdn.sohu.com%2F20151027%2FImg424292148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0" r="14756"/>
            <a:stretch/>
          </p:blipFill>
          <p:spPr bwMode="auto">
            <a:xfrm>
              <a:off x="1816195" y="1370331"/>
              <a:ext cx="2586195" cy="2046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4402390" y="3119957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rPr>
                <a:t>224x224x3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9" name="圆角矩形 48"/>
          <p:cNvSpPr/>
          <p:nvPr/>
        </p:nvSpPr>
        <p:spPr>
          <a:xfrm>
            <a:off x="4944258" y="1613390"/>
            <a:ext cx="4384407" cy="19457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Suppose the dimension of hidden layer is 100. The number of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parameters in the first layer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is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15,052,800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unacceptable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!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How does the brain process the image?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7698" y="1729795"/>
            <a:ext cx="2561659" cy="1712963"/>
          </a:xfrm>
          <a:prstGeom prst="rect">
            <a:avLst/>
          </a:prstGeom>
        </p:spPr>
      </p:pic>
      <p:grpSp>
        <p:nvGrpSpPr>
          <p:cNvPr id="340" name="组合 339"/>
          <p:cNvGrpSpPr/>
          <p:nvPr/>
        </p:nvGrpSpPr>
        <p:grpSpPr>
          <a:xfrm>
            <a:off x="4082757" y="5020131"/>
            <a:ext cx="1192587" cy="1589680"/>
            <a:chOff x="6534551" y="2138198"/>
            <a:chExt cx="1263272" cy="1772368"/>
          </a:xfrm>
        </p:grpSpPr>
        <p:sp>
          <p:nvSpPr>
            <p:cNvPr id="456" name="椭圆 455"/>
            <p:cNvSpPr/>
            <p:nvPr/>
          </p:nvSpPr>
          <p:spPr>
            <a:xfrm rot="5400000">
              <a:off x="6534552" y="213819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7" name="椭圆 456"/>
            <p:cNvSpPr/>
            <p:nvPr/>
          </p:nvSpPr>
          <p:spPr>
            <a:xfrm rot="5400000">
              <a:off x="6534551" y="266873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8" name="椭圆 457"/>
            <p:cNvSpPr/>
            <p:nvPr/>
          </p:nvSpPr>
          <p:spPr>
            <a:xfrm rot="5400000">
              <a:off x="6534551" y="373056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9" name="直接连接符 458"/>
            <p:cNvCxnSpPr>
              <a:stCxn id="457" idx="6"/>
              <a:endCxn id="458" idx="2"/>
            </p:cNvCxnSpPr>
            <p:nvPr/>
          </p:nvCxnSpPr>
          <p:spPr>
            <a:xfrm>
              <a:off x="6624551" y="2848738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0" name="椭圆 459"/>
            <p:cNvSpPr/>
            <p:nvPr/>
          </p:nvSpPr>
          <p:spPr>
            <a:xfrm rot="5400000">
              <a:off x="7617823" y="213819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" name="椭圆 460"/>
            <p:cNvSpPr/>
            <p:nvPr/>
          </p:nvSpPr>
          <p:spPr>
            <a:xfrm rot="5400000">
              <a:off x="7617822" y="266873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2" name="椭圆 461"/>
            <p:cNvSpPr/>
            <p:nvPr/>
          </p:nvSpPr>
          <p:spPr>
            <a:xfrm rot="5400000">
              <a:off x="7617822" y="373056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63" name="直接连接符 462"/>
            <p:cNvCxnSpPr>
              <a:stCxn id="461" idx="6"/>
              <a:endCxn id="462" idx="2"/>
            </p:cNvCxnSpPr>
            <p:nvPr/>
          </p:nvCxnSpPr>
          <p:spPr>
            <a:xfrm>
              <a:off x="7707822" y="2848738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/>
            <p:cNvCxnSpPr>
              <a:stCxn id="456" idx="0"/>
              <a:endCxn id="460" idx="4"/>
            </p:cNvCxnSpPr>
            <p:nvPr/>
          </p:nvCxnSpPr>
          <p:spPr>
            <a:xfrm>
              <a:off x="6714551" y="2228198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/>
            <p:cNvCxnSpPr>
              <a:stCxn id="457" idx="0"/>
              <a:endCxn id="460" idx="4"/>
            </p:cNvCxnSpPr>
            <p:nvPr/>
          </p:nvCxnSpPr>
          <p:spPr>
            <a:xfrm flipV="1">
              <a:off x="6714551" y="2228198"/>
              <a:ext cx="903271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/>
            <p:cNvCxnSpPr>
              <a:stCxn id="458" idx="0"/>
              <a:endCxn id="460" idx="4"/>
            </p:cNvCxnSpPr>
            <p:nvPr/>
          </p:nvCxnSpPr>
          <p:spPr>
            <a:xfrm flipV="1">
              <a:off x="6714551" y="2228198"/>
              <a:ext cx="903271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/>
            <p:cNvCxnSpPr>
              <a:stCxn id="456" idx="0"/>
              <a:endCxn id="461" idx="4"/>
            </p:cNvCxnSpPr>
            <p:nvPr/>
          </p:nvCxnSpPr>
          <p:spPr>
            <a:xfrm>
              <a:off x="6714551" y="2228198"/>
              <a:ext cx="903271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/>
            <p:cNvCxnSpPr>
              <a:stCxn id="457" idx="0"/>
              <a:endCxn id="461" idx="4"/>
            </p:cNvCxnSpPr>
            <p:nvPr/>
          </p:nvCxnSpPr>
          <p:spPr>
            <a:xfrm>
              <a:off x="6714551" y="2758738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/>
            <p:cNvCxnSpPr>
              <a:stCxn id="458" idx="0"/>
              <a:endCxn id="461" idx="4"/>
            </p:cNvCxnSpPr>
            <p:nvPr/>
          </p:nvCxnSpPr>
          <p:spPr>
            <a:xfrm flipV="1">
              <a:off x="6714551" y="2758738"/>
              <a:ext cx="903271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/>
            <p:cNvCxnSpPr>
              <a:stCxn id="456" idx="0"/>
              <a:endCxn id="462" idx="4"/>
            </p:cNvCxnSpPr>
            <p:nvPr/>
          </p:nvCxnSpPr>
          <p:spPr>
            <a:xfrm>
              <a:off x="6714551" y="2228198"/>
              <a:ext cx="903271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/>
            <p:cNvCxnSpPr>
              <a:stCxn id="457" idx="0"/>
              <a:endCxn id="462" idx="4"/>
            </p:cNvCxnSpPr>
            <p:nvPr/>
          </p:nvCxnSpPr>
          <p:spPr>
            <a:xfrm>
              <a:off x="6714551" y="2758738"/>
              <a:ext cx="903271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/>
            <p:cNvCxnSpPr>
              <a:stCxn id="458" idx="0"/>
              <a:endCxn id="462" idx="4"/>
            </p:cNvCxnSpPr>
            <p:nvPr/>
          </p:nvCxnSpPr>
          <p:spPr>
            <a:xfrm>
              <a:off x="6714551" y="3820566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组合 340"/>
          <p:cNvGrpSpPr/>
          <p:nvPr/>
        </p:nvGrpSpPr>
        <p:grpSpPr>
          <a:xfrm>
            <a:off x="2014519" y="5020131"/>
            <a:ext cx="1192590" cy="1589680"/>
            <a:chOff x="4368005" y="2138198"/>
            <a:chExt cx="1263276" cy="1772368"/>
          </a:xfrm>
        </p:grpSpPr>
        <p:sp>
          <p:nvSpPr>
            <p:cNvPr id="439" name="椭圆 438"/>
            <p:cNvSpPr/>
            <p:nvPr/>
          </p:nvSpPr>
          <p:spPr>
            <a:xfrm rot="5400000">
              <a:off x="5451281" y="213819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椭圆 439"/>
            <p:cNvSpPr/>
            <p:nvPr/>
          </p:nvSpPr>
          <p:spPr>
            <a:xfrm rot="5400000">
              <a:off x="5451279" y="266873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椭圆 440"/>
            <p:cNvSpPr/>
            <p:nvPr/>
          </p:nvSpPr>
          <p:spPr>
            <a:xfrm rot="5400000">
              <a:off x="5451279" y="373056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42" name="直接连接符 441"/>
            <p:cNvCxnSpPr>
              <a:stCxn id="440" idx="6"/>
              <a:endCxn id="441" idx="2"/>
            </p:cNvCxnSpPr>
            <p:nvPr/>
          </p:nvCxnSpPr>
          <p:spPr>
            <a:xfrm>
              <a:off x="5541279" y="2848738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椭圆 442"/>
            <p:cNvSpPr/>
            <p:nvPr/>
          </p:nvSpPr>
          <p:spPr>
            <a:xfrm rot="5400000">
              <a:off x="4368010" y="213819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4" name="椭圆 443"/>
            <p:cNvSpPr/>
            <p:nvPr/>
          </p:nvSpPr>
          <p:spPr>
            <a:xfrm rot="5400000">
              <a:off x="4368009" y="266873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5" name="椭圆 444"/>
            <p:cNvSpPr/>
            <p:nvPr/>
          </p:nvSpPr>
          <p:spPr>
            <a:xfrm rot="5400000">
              <a:off x="4368005" y="373056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46" name="直接连接符 445"/>
            <p:cNvCxnSpPr>
              <a:stCxn id="444" idx="6"/>
              <a:endCxn id="445" idx="2"/>
            </p:cNvCxnSpPr>
            <p:nvPr/>
          </p:nvCxnSpPr>
          <p:spPr>
            <a:xfrm>
              <a:off x="4458009" y="2848738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>
              <a:stCxn id="443" idx="0"/>
              <a:endCxn id="439" idx="4"/>
            </p:cNvCxnSpPr>
            <p:nvPr/>
          </p:nvCxnSpPr>
          <p:spPr>
            <a:xfrm>
              <a:off x="4548009" y="2228198"/>
              <a:ext cx="90327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>
              <a:stCxn id="444" idx="0"/>
              <a:endCxn id="439" idx="4"/>
            </p:cNvCxnSpPr>
            <p:nvPr/>
          </p:nvCxnSpPr>
          <p:spPr>
            <a:xfrm flipV="1">
              <a:off x="4548009" y="2228198"/>
              <a:ext cx="903270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>
              <a:stCxn id="445" idx="0"/>
              <a:endCxn id="439" idx="4"/>
            </p:cNvCxnSpPr>
            <p:nvPr/>
          </p:nvCxnSpPr>
          <p:spPr>
            <a:xfrm flipV="1">
              <a:off x="4548009" y="2228198"/>
              <a:ext cx="903270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>
              <a:stCxn id="443" idx="0"/>
              <a:endCxn id="440" idx="4"/>
            </p:cNvCxnSpPr>
            <p:nvPr/>
          </p:nvCxnSpPr>
          <p:spPr>
            <a:xfrm>
              <a:off x="4548009" y="2228198"/>
              <a:ext cx="903270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/>
            <p:cNvCxnSpPr>
              <a:stCxn id="444" idx="0"/>
              <a:endCxn id="440" idx="4"/>
            </p:cNvCxnSpPr>
            <p:nvPr/>
          </p:nvCxnSpPr>
          <p:spPr>
            <a:xfrm>
              <a:off x="4548009" y="2758738"/>
              <a:ext cx="90327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/>
            <p:cNvCxnSpPr>
              <a:stCxn id="445" idx="0"/>
              <a:endCxn id="440" idx="4"/>
            </p:cNvCxnSpPr>
            <p:nvPr/>
          </p:nvCxnSpPr>
          <p:spPr>
            <a:xfrm flipV="1">
              <a:off x="4548009" y="2758738"/>
              <a:ext cx="903270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/>
            <p:cNvCxnSpPr>
              <a:stCxn id="443" idx="0"/>
              <a:endCxn id="441" idx="4"/>
            </p:cNvCxnSpPr>
            <p:nvPr/>
          </p:nvCxnSpPr>
          <p:spPr>
            <a:xfrm>
              <a:off x="4548009" y="2228198"/>
              <a:ext cx="903270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/>
            <p:cNvCxnSpPr>
              <a:stCxn id="444" idx="0"/>
              <a:endCxn id="441" idx="4"/>
            </p:cNvCxnSpPr>
            <p:nvPr/>
          </p:nvCxnSpPr>
          <p:spPr>
            <a:xfrm>
              <a:off x="4548009" y="2758738"/>
              <a:ext cx="903270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/>
            <p:cNvCxnSpPr>
              <a:stCxn id="445" idx="0"/>
              <a:endCxn id="441" idx="4"/>
            </p:cNvCxnSpPr>
            <p:nvPr/>
          </p:nvCxnSpPr>
          <p:spPr>
            <a:xfrm>
              <a:off x="4548009" y="3820566"/>
              <a:ext cx="90327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2" name="直接连接符 341"/>
          <p:cNvCxnSpPr>
            <a:stCxn id="439" idx="0"/>
            <a:endCxn id="456" idx="4"/>
          </p:cNvCxnSpPr>
          <p:nvPr/>
        </p:nvCxnSpPr>
        <p:spPr>
          <a:xfrm>
            <a:off x="3207113" y="5100853"/>
            <a:ext cx="875644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 342"/>
          <p:cNvCxnSpPr>
            <a:stCxn id="440" idx="0"/>
            <a:endCxn id="456" idx="4"/>
          </p:cNvCxnSpPr>
          <p:nvPr/>
        </p:nvCxnSpPr>
        <p:spPr>
          <a:xfrm flipV="1">
            <a:off x="3207113" y="5100853"/>
            <a:ext cx="875644" cy="4758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 343"/>
          <p:cNvCxnSpPr>
            <a:stCxn id="441" idx="0"/>
            <a:endCxn id="456" idx="4"/>
          </p:cNvCxnSpPr>
          <p:nvPr/>
        </p:nvCxnSpPr>
        <p:spPr>
          <a:xfrm flipV="1">
            <a:off x="3207113" y="5100853"/>
            <a:ext cx="875644" cy="142823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439" idx="0"/>
            <a:endCxn id="457" idx="4"/>
          </p:cNvCxnSpPr>
          <p:nvPr/>
        </p:nvCxnSpPr>
        <p:spPr>
          <a:xfrm>
            <a:off x="3207113" y="5100853"/>
            <a:ext cx="875644" cy="4758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接连接符 345"/>
          <p:cNvCxnSpPr/>
          <p:nvPr/>
        </p:nvCxnSpPr>
        <p:spPr>
          <a:xfrm>
            <a:off x="3207113" y="5576708"/>
            <a:ext cx="875644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441" idx="0"/>
            <a:endCxn id="457" idx="4"/>
          </p:cNvCxnSpPr>
          <p:nvPr/>
        </p:nvCxnSpPr>
        <p:spPr>
          <a:xfrm flipV="1">
            <a:off x="3207113" y="5576708"/>
            <a:ext cx="875644" cy="95238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439" idx="0"/>
            <a:endCxn id="458" idx="4"/>
          </p:cNvCxnSpPr>
          <p:nvPr/>
        </p:nvCxnSpPr>
        <p:spPr>
          <a:xfrm>
            <a:off x="3207113" y="5100853"/>
            <a:ext cx="875644" cy="142823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440" idx="0"/>
            <a:endCxn id="458" idx="4"/>
          </p:cNvCxnSpPr>
          <p:nvPr/>
        </p:nvCxnSpPr>
        <p:spPr>
          <a:xfrm>
            <a:off x="3207113" y="5576708"/>
            <a:ext cx="875644" cy="95238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/>
          <p:cNvGrpSpPr/>
          <p:nvPr/>
        </p:nvGrpSpPr>
        <p:grpSpPr>
          <a:xfrm>
            <a:off x="6150978" y="5013724"/>
            <a:ext cx="1192590" cy="1589680"/>
            <a:chOff x="8749631" y="2131056"/>
            <a:chExt cx="1263276" cy="1772368"/>
          </a:xfrm>
        </p:grpSpPr>
        <p:sp>
          <p:nvSpPr>
            <p:cNvPr id="422" name="椭圆 421"/>
            <p:cNvSpPr/>
            <p:nvPr/>
          </p:nvSpPr>
          <p:spPr>
            <a:xfrm rot="5400000">
              <a:off x="8749636" y="213105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3" name="椭圆 422"/>
            <p:cNvSpPr/>
            <p:nvPr/>
          </p:nvSpPr>
          <p:spPr>
            <a:xfrm rot="5400000">
              <a:off x="8749635" y="266159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4" name="椭圆 423"/>
            <p:cNvSpPr/>
            <p:nvPr/>
          </p:nvSpPr>
          <p:spPr>
            <a:xfrm rot="5400000">
              <a:off x="8749631" y="372342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25" name="直接连接符 424"/>
            <p:cNvCxnSpPr>
              <a:stCxn id="423" idx="6"/>
              <a:endCxn id="424" idx="2"/>
            </p:cNvCxnSpPr>
            <p:nvPr/>
          </p:nvCxnSpPr>
          <p:spPr>
            <a:xfrm>
              <a:off x="8839635" y="2841596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椭圆 425"/>
            <p:cNvSpPr/>
            <p:nvPr/>
          </p:nvSpPr>
          <p:spPr>
            <a:xfrm rot="5400000">
              <a:off x="9832907" y="213105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7" name="椭圆 426"/>
            <p:cNvSpPr/>
            <p:nvPr/>
          </p:nvSpPr>
          <p:spPr>
            <a:xfrm rot="5400000">
              <a:off x="9832906" y="266159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8" name="椭圆 427"/>
            <p:cNvSpPr/>
            <p:nvPr/>
          </p:nvSpPr>
          <p:spPr>
            <a:xfrm rot="5400000">
              <a:off x="9832906" y="372342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29" name="直接连接符 428"/>
            <p:cNvCxnSpPr>
              <a:stCxn id="427" idx="6"/>
              <a:endCxn id="428" idx="2"/>
            </p:cNvCxnSpPr>
            <p:nvPr/>
          </p:nvCxnSpPr>
          <p:spPr>
            <a:xfrm>
              <a:off x="9922906" y="2841596"/>
              <a:ext cx="0" cy="881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>
              <a:stCxn id="422" idx="0"/>
              <a:endCxn id="426" idx="4"/>
            </p:cNvCxnSpPr>
            <p:nvPr/>
          </p:nvCxnSpPr>
          <p:spPr>
            <a:xfrm>
              <a:off x="8929635" y="2221056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>
              <a:stCxn id="423" idx="0"/>
              <a:endCxn id="426" idx="4"/>
            </p:cNvCxnSpPr>
            <p:nvPr/>
          </p:nvCxnSpPr>
          <p:spPr>
            <a:xfrm flipV="1">
              <a:off x="8929635" y="2221056"/>
              <a:ext cx="903271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>
              <a:stCxn id="424" idx="0"/>
              <a:endCxn id="426" idx="4"/>
            </p:cNvCxnSpPr>
            <p:nvPr/>
          </p:nvCxnSpPr>
          <p:spPr>
            <a:xfrm flipV="1">
              <a:off x="8929635" y="2221056"/>
              <a:ext cx="903271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>
              <a:stCxn id="422" idx="0"/>
              <a:endCxn id="427" idx="4"/>
            </p:cNvCxnSpPr>
            <p:nvPr/>
          </p:nvCxnSpPr>
          <p:spPr>
            <a:xfrm>
              <a:off x="8929635" y="2221056"/>
              <a:ext cx="903271" cy="53054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>
              <a:stCxn id="423" idx="0"/>
              <a:endCxn id="427" idx="4"/>
            </p:cNvCxnSpPr>
            <p:nvPr/>
          </p:nvCxnSpPr>
          <p:spPr>
            <a:xfrm>
              <a:off x="8929635" y="2751596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>
              <a:stCxn id="424" idx="0"/>
              <a:endCxn id="427" idx="4"/>
            </p:cNvCxnSpPr>
            <p:nvPr/>
          </p:nvCxnSpPr>
          <p:spPr>
            <a:xfrm flipV="1">
              <a:off x="8929635" y="2751596"/>
              <a:ext cx="903271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>
              <a:stCxn id="422" idx="0"/>
              <a:endCxn id="428" idx="4"/>
            </p:cNvCxnSpPr>
            <p:nvPr/>
          </p:nvCxnSpPr>
          <p:spPr>
            <a:xfrm>
              <a:off x="8929635" y="2221056"/>
              <a:ext cx="903271" cy="15923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/>
            <p:cNvCxnSpPr>
              <a:stCxn id="423" idx="0"/>
              <a:endCxn id="428" idx="4"/>
            </p:cNvCxnSpPr>
            <p:nvPr/>
          </p:nvCxnSpPr>
          <p:spPr>
            <a:xfrm>
              <a:off x="8929635" y="2751596"/>
              <a:ext cx="903271" cy="10618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>
              <a:stCxn id="424" idx="0"/>
              <a:endCxn id="428" idx="4"/>
            </p:cNvCxnSpPr>
            <p:nvPr/>
          </p:nvCxnSpPr>
          <p:spPr>
            <a:xfrm>
              <a:off x="8929635" y="3813424"/>
              <a:ext cx="9032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1" name="直接连接符 350"/>
          <p:cNvCxnSpPr>
            <a:stCxn id="460" idx="0"/>
            <a:endCxn id="422" idx="4"/>
          </p:cNvCxnSpPr>
          <p:nvPr/>
        </p:nvCxnSpPr>
        <p:spPr>
          <a:xfrm flipV="1">
            <a:off x="5275343" y="5094447"/>
            <a:ext cx="875643" cy="640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/>
          <p:cNvCxnSpPr>
            <a:stCxn id="461" idx="0"/>
            <a:endCxn id="422" idx="4"/>
          </p:cNvCxnSpPr>
          <p:nvPr/>
        </p:nvCxnSpPr>
        <p:spPr>
          <a:xfrm flipV="1">
            <a:off x="5275343" y="5094447"/>
            <a:ext cx="875643" cy="482261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直接连接符 352"/>
          <p:cNvCxnSpPr>
            <a:stCxn id="462" idx="0"/>
            <a:endCxn id="422" idx="4"/>
          </p:cNvCxnSpPr>
          <p:nvPr/>
        </p:nvCxnSpPr>
        <p:spPr>
          <a:xfrm flipV="1">
            <a:off x="5275343" y="5094447"/>
            <a:ext cx="875643" cy="143464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接连接符 353"/>
          <p:cNvCxnSpPr>
            <a:stCxn id="460" idx="0"/>
            <a:endCxn id="423" idx="4"/>
          </p:cNvCxnSpPr>
          <p:nvPr/>
        </p:nvCxnSpPr>
        <p:spPr>
          <a:xfrm>
            <a:off x="5275343" y="5100853"/>
            <a:ext cx="875643" cy="46944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直接连接符 354"/>
          <p:cNvCxnSpPr>
            <a:stCxn id="461" idx="0"/>
            <a:endCxn id="423" idx="4"/>
          </p:cNvCxnSpPr>
          <p:nvPr/>
        </p:nvCxnSpPr>
        <p:spPr>
          <a:xfrm flipV="1">
            <a:off x="5275343" y="5570301"/>
            <a:ext cx="875643" cy="640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接连接符 355"/>
          <p:cNvCxnSpPr>
            <a:stCxn id="462" idx="0"/>
            <a:endCxn id="423" idx="4"/>
          </p:cNvCxnSpPr>
          <p:nvPr/>
        </p:nvCxnSpPr>
        <p:spPr>
          <a:xfrm flipV="1">
            <a:off x="5275343" y="5570301"/>
            <a:ext cx="875643" cy="95878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接连接符 356"/>
          <p:cNvCxnSpPr>
            <a:stCxn id="460" idx="0"/>
            <a:endCxn id="424" idx="4"/>
          </p:cNvCxnSpPr>
          <p:nvPr/>
        </p:nvCxnSpPr>
        <p:spPr>
          <a:xfrm>
            <a:off x="5275343" y="5100853"/>
            <a:ext cx="875643" cy="142182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接连接符 357"/>
          <p:cNvCxnSpPr>
            <a:stCxn id="461" idx="0"/>
            <a:endCxn id="424" idx="4"/>
          </p:cNvCxnSpPr>
          <p:nvPr/>
        </p:nvCxnSpPr>
        <p:spPr>
          <a:xfrm>
            <a:off x="5275343" y="5576708"/>
            <a:ext cx="875643" cy="94597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5400000">
            <a:off x="2018770" y="4101008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3" name="椭圆 362"/>
          <p:cNvSpPr/>
          <p:nvPr/>
        </p:nvSpPr>
        <p:spPr>
          <a:xfrm rot="5400000">
            <a:off x="2018770" y="4576864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4" name="直接连接符 363"/>
          <p:cNvCxnSpPr>
            <a:stCxn id="362" idx="6"/>
            <a:endCxn id="363" idx="2"/>
          </p:cNvCxnSpPr>
          <p:nvPr/>
        </p:nvCxnSpPr>
        <p:spPr>
          <a:xfrm rot="5400000">
            <a:off x="1942290" y="4423901"/>
            <a:ext cx="314409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0"/>
            <a:endCxn id="439" idx="4"/>
          </p:cNvCxnSpPr>
          <p:nvPr/>
        </p:nvCxnSpPr>
        <p:spPr>
          <a:xfrm rot="5400000" flipV="1">
            <a:off x="2153384" y="4217052"/>
            <a:ext cx="914880" cy="8527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接连接符 371"/>
          <p:cNvCxnSpPr>
            <a:stCxn id="362" idx="0"/>
            <a:endCxn id="440" idx="4"/>
          </p:cNvCxnSpPr>
          <p:nvPr/>
        </p:nvCxnSpPr>
        <p:spPr>
          <a:xfrm rot="5400000" flipV="1">
            <a:off x="1915456" y="4454979"/>
            <a:ext cx="1390734" cy="8527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直接连接符 372"/>
          <p:cNvCxnSpPr>
            <a:stCxn id="362" idx="0"/>
            <a:endCxn id="441" idx="4"/>
          </p:cNvCxnSpPr>
          <p:nvPr/>
        </p:nvCxnSpPr>
        <p:spPr>
          <a:xfrm>
            <a:off x="2184458" y="4185973"/>
            <a:ext cx="852721" cy="234311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直接连接符 373"/>
          <p:cNvCxnSpPr>
            <a:stCxn id="363" idx="0"/>
            <a:endCxn id="441" idx="4"/>
          </p:cNvCxnSpPr>
          <p:nvPr/>
        </p:nvCxnSpPr>
        <p:spPr>
          <a:xfrm rot="5400000" flipV="1">
            <a:off x="1677194" y="5169096"/>
            <a:ext cx="1867260" cy="8527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接连接符 374"/>
          <p:cNvCxnSpPr>
            <a:stCxn id="363" idx="0"/>
            <a:endCxn id="440" idx="4"/>
          </p:cNvCxnSpPr>
          <p:nvPr/>
        </p:nvCxnSpPr>
        <p:spPr>
          <a:xfrm rot="5400000" flipV="1">
            <a:off x="2153384" y="4692907"/>
            <a:ext cx="914879" cy="8527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接连接符 375"/>
          <p:cNvCxnSpPr>
            <a:stCxn id="363" idx="0"/>
            <a:endCxn id="439" idx="4"/>
          </p:cNvCxnSpPr>
          <p:nvPr/>
        </p:nvCxnSpPr>
        <p:spPr>
          <a:xfrm rot="5400000" flipV="1">
            <a:off x="2391310" y="4454979"/>
            <a:ext cx="439026" cy="8527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直接连接符 394"/>
          <p:cNvCxnSpPr/>
          <p:nvPr/>
        </p:nvCxnSpPr>
        <p:spPr>
          <a:xfrm>
            <a:off x="7258609" y="5652243"/>
            <a:ext cx="0" cy="79093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椭圆 395"/>
          <p:cNvSpPr/>
          <p:nvPr/>
        </p:nvSpPr>
        <p:spPr>
          <a:xfrm rot="5400000">
            <a:off x="8200545" y="5010700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7" name="椭圆 396"/>
          <p:cNvSpPr/>
          <p:nvPr/>
        </p:nvSpPr>
        <p:spPr>
          <a:xfrm rot="5400000">
            <a:off x="8200545" y="5486554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8" name="椭圆 397"/>
          <p:cNvSpPr/>
          <p:nvPr/>
        </p:nvSpPr>
        <p:spPr>
          <a:xfrm rot="5400000">
            <a:off x="8200545" y="6438935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99" name="直接连接符 398"/>
          <p:cNvCxnSpPr>
            <a:stCxn id="397" idx="6"/>
            <a:endCxn id="398" idx="2"/>
          </p:cNvCxnSpPr>
          <p:nvPr/>
        </p:nvCxnSpPr>
        <p:spPr>
          <a:xfrm>
            <a:off x="8281267" y="5652243"/>
            <a:ext cx="0" cy="79093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/>
          <p:cNvCxnSpPr>
            <a:stCxn id="426" idx="0"/>
            <a:endCxn id="396" idx="4"/>
          </p:cNvCxnSpPr>
          <p:nvPr/>
        </p:nvCxnSpPr>
        <p:spPr>
          <a:xfrm>
            <a:off x="7343573" y="5094449"/>
            <a:ext cx="852731" cy="12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>
            <a:stCxn id="427" idx="0"/>
            <a:endCxn id="396" idx="4"/>
          </p:cNvCxnSpPr>
          <p:nvPr/>
        </p:nvCxnSpPr>
        <p:spPr>
          <a:xfrm flipV="1">
            <a:off x="7343573" y="5095665"/>
            <a:ext cx="852731" cy="47463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连接符 401"/>
          <p:cNvCxnSpPr>
            <a:stCxn id="428" idx="0"/>
            <a:endCxn id="396" idx="4"/>
          </p:cNvCxnSpPr>
          <p:nvPr/>
        </p:nvCxnSpPr>
        <p:spPr>
          <a:xfrm flipV="1">
            <a:off x="7343573" y="5095665"/>
            <a:ext cx="852731" cy="142701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连接符 402"/>
          <p:cNvCxnSpPr>
            <a:stCxn id="426" idx="0"/>
            <a:endCxn id="397" idx="4"/>
          </p:cNvCxnSpPr>
          <p:nvPr/>
        </p:nvCxnSpPr>
        <p:spPr>
          <a:xfrm>
            <a:off x="7343573" y="5094449"/>
            <a:ext cx="852731" cy="47707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连接符 403"/>
          <p:cNvCxnSpPr>
            <a:stCxn id="427" idx="0"/>
            <a:endCxn id="397" idx="4"/>
          </p:cNvCxnSpPr>
          <p:nvPr/>
        </p:nvCxnSpPr>
        <p:spPr>
          <a:xfrm>
            <a:off x="7343573" y="5570303"/>
            <a:ext cx="852731" cy="12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连接符 404"/>
          <p:cNvCxnSpPr>
            <a:stCxn id="428" idx="0"/>
            <a:endCxn id="397" idx="4"/>
          </p:cNvCxnSpPr>
          <p:nvPr/>
        </p:nvCxnSpPr>
        <p:spPr>
          <a:xfrm flipV="1">
            <a:off x="7343573" y="5571519"/>
            <a:ext cx="852731" cy="9511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接连接符 405"/>
          <p:cNvCxnSpPr>
            <a:stCxn id="426" idx="0"/>
            <a:endCxn id="398" idx="4"/>
          </p:cNvCxnSpPr>
          <p:nvPr/>
        </p:nvCxnSpPr>
        <p:spPr>
          <a:xfrm>
            <a:off x="7343573" y="5094449"/>
            <a:ext cx="852731" cy="142945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427" idx="0"/>
            <a:endCxn id="398" idx="4"/>
          </p:cNvCxnSpPr>
          <p:nvPr/>
        </p:nvCxnSpPr>
        <p:spPr>
          <a:xfrm>
            <a:off x="7343573" y="5570303"/>
            <a:ext cx="852731" cy="95359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428" idx="0"/>
            <a:endCxn id="398" idx="4"/>
          </p:cNvCxnSpPr>
          <p:nvPr/>
        </p:nvCxnSpPr>
        <p:spPr>
          <a:xfrm>
            <a:off x="7343573" y="6522684"/>
            <a:ext cx="852731" cy="12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椭圆 408"/>
          <p:cNvSpPr/>
          <p:nvPr/>
        </p:nvSpPr>
        <p:spPr>
          <a:xfrm rot="5400000">
            <a:off x="9223203" y="5009482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" name="椭圆 409"/>
          <p:cNvSpPr/>
          <p:nvPr/>
        </p:nvSpPr>
        <p:spPr>
          <a:xfrm rot="5400000">
            <a:off x="9223203" y="5485336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1" name="椭圆 410"/>
          <p:cNvSpPr/>
          <p:nvPr/>
        </p:nvSpPr>
        <p:spPr>
          <a:xfrm rot="5400000">
            <a:off x="9223203" y="6437717"/>
            <a:ext cx="161447" cy="169928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  <a:headEnd type="none" w="med" len="med"/>
            <a:tailEnd type="triangle" w="med" len="med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12" name="直接连接符 411"/>
          <p:cNvCxnSpPr>
            <a:stCxn id="410" idx="6"/>
            <a:endCxn id="411" idx="2"/>
          </p:cNvCxnSpPr>
          <p:nvPr/>
        </p:nvCxnSpPr>
        <p:spPr>
          <a:xfrm>
            <a:off x="9303925" y="5651025"/>
            <a:ext cx="0" cy="79093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396" idx="0"/>
            <a:endCxn id="409" idx="4"/>
          </p:cNvCxnSpPr>
          <p:nvPr/>
        </p:nvCxnSpPr>
        <p:spPr>
          <a:xfrm flipV="1">
            <a:off x="8366233" y="5094447"/>
            <a:ext cx="852730" cy="121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397" idx="0"/>
            <a:endCxn id="409" idx="4"/>
          </p:cNvCxnSpPr>
          <p:nvPr/>
        </p:nvCxnSpPr>
        <p:spPr>
          <a:xfrm flipV="1">
            <a:off x="8366233" y="5094447"/>
            <a:ext cx="852730" cy="4770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398" idx="0"/>
            <a:endCxn id="409" idx="4"/>
          </p:cNvCxnSpPr>
          <p:nvPr/>
        </p:nvCxnSpPr>
        <p:spPr>
          <a:xfrm flipV="1">
            <a:off x="8366233" y="5094447"/>
            <a:ext cx="852730" cy="142945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396" idx="0"/>
            <a:endCxn id="410" idx="4"/>
          </p:cNvCxnSpPr>
          <p:nvPr/>
        </p:nvCxnSpPr>
        <p:spPr>
          <a:xfrm>
            <a:off x="8366233" y="5095665"/>
            <a:ext cx="852730" cy="47463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397" idx="0"/>
            <a:endCxn id="410" idx="4"/>
          </p:cNvCxnSpPr>
          <p:nvPr/>
        </p:nvCxnSpPr>
        <p:spPr>
          <a:xfrm flipV="1">
            <a:off x="8366233" y="5570301"/>
            <a:ext cx="852730" cy="121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398" idx="0"/>
            <a:endCxn id="410" idx="4"/>
          </p:cNvCxnSpPr>
          <p:nvPr/>
        </p:nvCxnSpPr>
        <p:spPr>
          <a:xfrm flipV="1">
            <a:off x="8366233" y="5570301"/>
            <a:ext cx="852730" cy="95359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396" idx="0"/>
            <a:endCxn id="411" idx="4"/>
          </p:cNvCxnSpPr>
          <p:nvPr/>
        </p:nvCxnSpPr>
        <p:spPr>
          <a:xfrm>
            <a:off x="8366233" y="5095665"/>
            <a:ext cx="852730" cy="14270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397" idx="0"/>
            <a:endCxn id="411" idx="4"/>
          </p:cNvCxnSpPr>
          <p:nvPr/>
        </p:nvCxnSpPr>
        <p:spPr>
          <a:xfrm>
            <a:off x="8366233" y="5571519"/>
            <a:ext cx="852730" cy="95116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398" idx="0"/>
            <a:endCxn id="411" idx="4"/>
          </p:cNvCxnSpPr>
          <p:nvPr/>
        </p:nvCxnSpPr>
        <p:spPr>
          <a:xfrm flipV="1">
            <a:off x="8366233" y="6522682"/>
            <a:ext cx="852730" cy="121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 337"/>
          <p:cNvCxnSpPr>
            <a:stCxn id="441" idx="0"/>
            <a:endCxn id="458" idx="4"/>
          </p:cNvCxnSpPr>
          <p:nvPr/>
        </p:nvCxnSpPr>
        <p:spPr>
          <a:xfrm>
            <a:off x="3207107" y="6529088"/>
            <a:ext cx="87565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/>
        </p:nvCxnSpPr>
        <p:spPr>
          <a:xfrm flipV="1">
            <a:off x="5275343" y="6522681"/>
            <a:ext cx="875635" cy="640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矩形 472"/>
          <p:cNvSpPr/>
          <p:nvPr/>
        </p:nvSpPr>
        <p:spPr>
          <a:xfrm>
            <a:off x="-64381" y="4156942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prstClr val="black"/>
                </a:solidFill>
                <a:ea typeface="宋体" panose="02010600030101010101" pitchFamily="2" charset="-122"/>
              </a:rPr>
              <a:t>150,528-dimension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文本框 142"/>
              <p:cNvSpPr txBox="1"/>
              <p:nvPr/>
            </p:nvSpPr>
            <p:spPr>
              <a:xfrm>
                <a:off x="1684591" y="6550223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74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591" y="6550223"/>
                <a:ext cx="829783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文本框 142"/>
              <p:cNvSpPr txBox="1"/>
              <p:nvPr/>
            </p:nvSpPr>
            <p:spPr>
              <a:xfrm>
                <a:off x="2713797" y="6550223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75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797" y="6550223"/>
                <a:ext cx="829783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文本框 142"/>
              <p:cNvSpPr txBox="1"/>
              <p:nvPr/>
            </p:nvSpPr>
            <p:spPr>
              <a:xfrm>
                <a:off x="3743003" y="6550223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3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76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03" y="6550223"/>
                <a:ext cx="829783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文本框 142"/>
              <p:cNvSpPr txBox="1"/>
              <p:nvPr/>
            </p:nvSpPr>
            <p:spPr>
              <a:xfrm>
                <a:off x="4772209" y="6550223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4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77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209" y="6550223"/>
                <a:ext cx="829783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8" name="文本框 142"/>
              <p:cNvSpPr txBox="1"/>
              <p:nvPr/>
            </p:nvSpPr>
            <p:spPr>
              <a:xfrm>
                <a:off x="5801415" y="6550223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5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78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15" y="6550223"/>
                <a:ext cx="829783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文本框 142"/>
              <p:cNvSpPr txBox="1"/>
              <p:nvPr/>
            </p:nvSpPr>
            <p:spPr>
              <a:xfrm>
                <a:off x="6830621" y="6550223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6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79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621" y="6550223"/>
                <a:ext cx="829783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文本框 142"/>
              <p:cNvSpPr txBox="1"/>
              <p:nvPr/>
            </p:nvSpPr>
            <p:spPr>
              <a:xfrm>
                <a:off x="7859827" y="6550223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7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80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827" y="6550223"/>
                <a:ext cx="829783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文本框 142"/>
              <p:cNvSpPr txBox="1"/>
              <p:nvPr/>
            </p:nvSpPr>
            <p:spPr>
              <a:xfrm>
                <a:off x="8889033" y="6550223"/>
                <a:ext cx="829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Layer</a:t>
                </a:r>
                <a14:m>
                  <m:oMath xmlns:m="http://schemas.openxmlformats.org/officeDocument/2006/math">
                    <m:r>
                      <a: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8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81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033" y="6550223"/>
                <a:ext cx="829783" cy="307777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2" name="左大括号 481"/>
          <p:cNvSpPr/>
          <p:nvPr/>
        </p:nvSpPr>
        <p:spPr>
          <a:xfrm>
            <a:off x="1856467" y="4141886"/>
            <a:ext cx="158052" cy="516109"/>
          </a:xfrm>
          <a:prstGeom prst="leftBrace">
            <a:avLst>
              <a:gd name="adj1" fmla="val 5072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176" name="直接箭头连接符 175"/>
          <p:cNvCxnSpPr/>
          <p:nvPr/>
        </p:nvCxnSpPr>
        <p:spPr>
          <a:xfrm>
            <a:off x="2099487" y="3694603"/>
            <a:ext cx="0" cy="316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6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40</a:t>
            </a:fld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2060848"/>
            <a:ext cx="10515600" cy="309634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CNN’s </a:t>
            </a:r>
            <a:r>
              <a:rPr lang="en-US" altLang="zh-CN" dirty="0" smtClean="0"/>
              <a:t>Motivation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CNN’s </a:t>
            </a:r>
            <a:r>
              <a:rPr lang="en-US" altLang="zh-CN" dirty="0" smtClean="0"/>
              <a:t>Components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CNN’s </a:t>
            </a:r>
            <a:r>
              <a:rPr lang="en-US" altLang="zh-CN" dirty="0" smtClean="0"/>
              <a:t>Structure 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CNN’s </a:t>
            </a:r>
            <a:r>
              <a:rPr lang="en-US" altLang="zh-CN" dirty="0" smtClean="0"/>
              <a:t>Learning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FF0000"/>
                </a:solidFill>
              </a:rPr>
              <a:t>CNN’s </a:t>
            </a:r>
            <a:r>
              <a:rPr lang="en-US" altLang="zh-CN" dirty="0" smtClean="0">
                <a:solidFill>
                  <a:srgbClr val="FF0000"/>
                </a:solidFill>
              </a:rPr>
              <a:t>Application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Real-time Semantic Segmentation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41</a:t>
            </a:fld>
            <a:endParaRPr lang="zh-CN" altLang="zh-CN"/>
          </a:p>
        </p:txBody>
      </p:sp>
      <p:pic>
        <p:nvPicPr>
          <p:cNvPr id="1026" name="Picture 2" descr="https://hszhao.github.io/projects/icnet/figures/icn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6" y="2060847"/>
            <a:ext cx="3513360" cy="16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CNet for Real-Time Semantic Segmentation on High-Resolution Images~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78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5760" y="1916832"/>
            <a:ext cx="8064894" cy="40324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6376" y="4149080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+mj-lt"/>
              </a:rPr>
              <a:t>Real-time 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78273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Real-time Object 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42</a:t>
            </a:fld>
            <a:endParaRPr lang="zh-CN" altLang="zh-CN"/>
          </a:p>
        </p:txBody>
      </p:sp>
      <p:pic>
        <p:nvPicPr>
          <p:cNvPr id="5" name="Object 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7728" y="1679699"/>
            <a:ext cx="7839516" cy="44097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5360" y="4295728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+mj-lt"/>
              </a:rPr>
              <a:t>Real-time object detection</a:t>
            </a:r>
          </a:p>
        </p:txBody>
      </p:sp>
      <p:pic>
        <p:nvPicPr>
          <p:cNvPr id="2050" name="Picture 2" descr="yolo-archite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679699"/>
            <a:ext cx="3562461" cy="1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1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43</a:t>
            </a:fld>
            <a:endParaRPr lang="zh-CN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439816" y="2708920"/>
            <a:ext cx="2170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i="1" dirty="0">
                <a:solidFill>
                  <a:srgbClr val="FF0000"/>
                </a:solidFill>
                <a:latin typeface="+mj-lt"/>
              </a:rPr>
              <a:t>Thanks</a:t>
            </a:r>
            <a:endParaRPr lang="zh-CN" altLang="en-US" sz="48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856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44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897938" y="3168795"/>
                <a:ext cx="48186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938" y="3168795"/>
                <a:ext cx="481863" cy="281937"/>
              </a:xfrm>
              <a:prstGeom prst="rect">
                <a:avLst/>
              </a:prstGeom>
              <a:blipFill>
                <a:blip r:embed="rId2"/>
                <a:stretch>
                  <a:fillRect l="-5000" t="-2174" r="-2500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71367" y="3168795"/>
                <a:ext cx="27263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367" y="3168795"/>
                <a:ext cx="272639" cy="281937"/>
              </a:xfrm>
              <a:prstGeom prst="rect">
                <a:avLst/>
              </a:prstGeom>
              <a:blipFill>
                <a:blip r:embed="rId3"/>
                <a:stretch>
                  <a:fillRect l="-11111" t="-2174" r="-444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857157" y="3168795"/>
                <a:ext cx="32271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157" y="3168795"/>
                <a:ext cx="322716" cy="281937"/>
              </a:xfrm>
              <a:prstGeom prst="rect">
                <a:avLst/>
              </a:prstGeom>
              <a:blipFill>
                <a:blip r:embed="rId4"/>
                <a:stretch>
                  <a:fillRect l="-9434" t="-2174" r="-377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838200" y="1830280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7144" y="1608871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16902" y="1387382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2211359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27144" y="1989950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16902" y="1768461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8200" y="2601220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27144" y="2379810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16902" y="2158322"/>
            <a:ext cx="532578" cy="47349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58616" y="1830910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38870" y="1616050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58616" y="2211989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38870" y="1997129"/>
            <a:ext cx="532578" cy="473490"/>
          </a:xfrm>
          <a:prstGeom prst="rect">
            <a:avLst/>
          </a:prstGeom>
          <a:solidFill>
            <a:schemeClr val="accent4">
              <a:alpha val="8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18481" y="1533204"/>
            <a:ext cx="4118339" cy="1201686"/>
            <a:chOff x="946733" y="2535261"/>
            <a:chExt cx="5567638" cy="1827311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4550852" y="3381238"/>
              <a:ext cx="1963519" cy="40754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 flipV="1">
              <a:off x="3493480" y="3190998"/>
              <a:ext cx="3020891" cy="1902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3535343" y="3381238"/>
              <a:ext cx="2979028" cy="972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4608424" y="2535261"/>
              <a:ext cx="1905946" cy="845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46734" y="3190997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961145" y="2559759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946733" y="4362572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961146" y="378631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3441120" y="2632982"/>
              <a:ext cx="1255435" cy="1646824"/>
              <a:chOff x="3405554" y="2209397"/>
              <a:chExt cx="1255435" cy="164682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3405554" y="2556743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40989" y="2209397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405554" y="3136221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940989" y="2788875"/>
                <a:ext cx="720000" cy="72000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647315" y="1289849"/>
            <a:ext cx="3582664" cy="1439252"/>
            <a:chOff x="6985456" y="1644190"/>
            <a:chExt cx="3582664" cy="1439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7089895" y="1644190"/>
                  <a:ext cx="3474221" cy="902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−1 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95" y="1644190"/>
                  <a:ext cx="3474221" cy="9025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7092168" y="2660569"/>
                  <a:ext cx="3475952" cy="4228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168" y="2660569"/>
                  <a:ext cx="3475952" cy="422873"/>
                </a:xfrm>
                <a:prstGeom prst="rect">
                  <a:avLst/>
                </a:prstGeom>
                <a:blipFill>
                  <a:blip r:embed="rId6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左大括号 36"/>
            <p:cNvSpPr/>
            <p:nvPr/>
          </p:nvSpPr>
          <p:spPr>
            <a:xfrm>
              <a:off x="6985456" y="1991892"/>
              <a:ext cx="183236" cy="1025344"/>
            </a:xfrm>
            <a:prstGeom prst="leftBrace">
              <a:avLst>
                <a:gd name="adj1" fmla="val 62394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左大括号 38"/>
          <p:cNvSpPr/>
          <p:nvPr/>
        </p:nvSpPr>
        <p:spPr>
          <a:xfrm rot="14350055">
            <a:off x="1499970" y="2239374"/>
            <a:ext cx="174143" cy="1380912"/>
          </a:xfrm>
          <a:prstGeom prst="leftBrace">
            <a:avLst>
              <a:gd name="adj1" fmla="val 215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>
            <a:off x="699288" y="1978547"/>
            <a:ext cx="174143" cy="1096163"/>
          </a:xfrm>
          <a:prstGeom prst="leftBrace">
            <a:avLst>
              <a:gd name="adj1" fmla="val 215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左大括号 42"/>
          <p:cNvSpPr/>
          <p:nvPr/>
        </p:nvSpPr>
        <p:spPr>
          <a:xfrm rot="14350055">
            <a:off x="3177891" y="2163322"/>
            <a:ext cx="174143" cy="901584"/>
          </a:xfrm>
          <a:prstGeom prst="leftBrace">
            <a:avLst>
              <a:gd name="adj1" fmla="val 215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左大括号 43"/>
          <p:cNvSpPr/>
          <p:nvPr/>
        </p:nvSpPr>
        <p:spPr>
          <a:xfrm flipH="1">
            <a:off x="3613521" y="1539175"/>
            <a:ext cx="174143" cy="764668"/>
          </a:xfrm>
          <a:prstGeom prst="leftBrace">
            <a:avLst>
              <a:gd name="adj1" fmla="val 215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左大括号 44"/>
          <p:cNvSpPr/>
          <p:nvPr/>
        </p:nvSpPr>
        <p:spPr>
          <a:xfrm rot="14356265">
            <a:off x="5175225" y="2177670"/>
            <a:ext cx="174143" cy="901584"/>
          </a:xfrm>
          <a:prstGeom prst="leftBrace">
            <a:avLst>
              <a:gd name="adj1" fmla="val 215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大括号 45"/>
          <p:cNvSpPr/>
          <p:nvPr/>
        </p:nvSpPr>
        <p:spPr>
          <a:xfrm flipH="1">
            <a:off x="5618635" y="1552842"/>
            <a:ext cx="174143" cy="764668"/>
          </a:xfrm>
          <a:prstGeom prst="leftBrace">
            <a:avLst>
              <a:gd name="adj1" fmla="val 215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1624928" y="2951911"/>
                <a:ext cx="2060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928" y="2951911"/>
                <a:ext cx="206017" cy="276999"/>
              </a:xfrm>
              <a:prstGeom prst="rect">
                <a:avLst/>
              </a:prstGeom>
              <a:blipFill>
                <a:blip r:embed="rId7"/>
                <a:stretch>
                  <a:fillRect l="-27273" r="-27273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457426" y="2385896"/>
                <a:ext cx="219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26" y="2385896"/>
                <a:ext cx="219932" cy="276999"/>
              </a:xfrm>
              <a:prstGeom prst="rect">
                <a:avLst/>
              </a:prstGeom>
              <a:blipFill>
                <a:blip r:embed="rId8"/>
                <a:stretch>
                  <a:fillRect l="-33333" r="-33333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3310188" y="2638251"/>
                <a:ext cx="153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188" y="2638251"/>
                <a:ext cx="153183" cy="276999"/>
              </a:xfrm>
              <a:prstGeom prst="rect">
                <a:avLst/>
              </a:prstGeom>
              <a:blipFill>
                <a:blip r:embed="rId9"/>
                <a:stretch>
                  <a:fillRect l="-32000" r="-32000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3814500" y="1796676"/>
                <a:ext cx="150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500" y="1796676"/>
                <a:ext cx="150362" cy="276999"/>
              </a:xfrm>
              <a:prstGeom prst="rect">
                <a:avLst/>
              </a:prstGeom>
              <a:blipFill>
                <a:blip r:embed="rId10"/>
                <a:stretch>
                  <a:fillRect l="-50000" r="-5416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5302150" y="2652831"/>
                <a:ext cx="260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150" y="2652831"/>
                <a:ext cx="260520" cy="276999"/>
              </a:xfrm>
              <a:prstGeom prst="rect">
                <a:avLst/>
              </a:prstGeom>
              <a:blipFill>
                <a:blip r:embed="rId11"/>
                <a:stretch>
                  <a:fillRect l="-20930" r="-1627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821900" y="1805362"/>
                <a:ext cx="231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900" y="1805362"/>
                <a:ext cx="231666" cy="276999"/>
              </a:xfrm>
              <a:prstGeom prst="rect">
                <a:avLst/>
              </a:prstGeom>
              <a:blipFill>
                <a:blip r:embed="rId12"/>
                <a:stretch>
                  <a:fillRect l="-21053" r="-2368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1708802" y="3769361"/>
                <a:ext cx="5768567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den>
                              </m:f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p>
                                      </m:sSub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802" y="3769361"/>
                <a:ext cx="5768567" cy="7791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6824456" y="3769361"/>
            <a:ext cx="652913" cy="77912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631504" y="4885540"/>
                <a:ext cx="9279015" cy="832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885540"/>
                <a:ext cx="9279015" cy="8328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717865" y="5797902"/>
                <a:ext cx="4450962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865" y="5797902"/>
                <a:ext cx="4450962" cy="8712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7477369" y="4998111"/>
            <a:ext cx="3433150" cy="3588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4801813" y="6241055"/>
            <a:ext cx="1206691" cy="1814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6168827" y="607796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Convolution!</a:t>
            </a:r>
            <a:endParaRPr lang="zh-CN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0" name="圆角右箭头 59"/>
          <p:cNvSpPr/>
          <p:nvPr/>
        </p:nvSpPr>
        <p:spPr>
          <a:xfrm rot="10800000">
            <a:off x="8044459" y="3513845"/>
            <a:ext cx="760517" cy="80861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1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箭头: 下 56">
            <a:extLst>
              <a:ext uri="{FF2B5EF4-FFF2-40B4-BE49-F238E27FC236}">
                <a16:creationId xmlns:a16="http://schemas.microsoft.com/office/drawing/2014/main" id="{9000CB6A-0509-47BF-A52E-192C2F37B200}"/>
              </a:ext>
            </a:extLst>
          </p:cNvPr>
          <p:cNvSpPr/>
          <p:nvPr/>
        </p:nvSpPr>
        <p:spPr>
          <a:xfrm rot="16200000">
            <a:off x="1027912" y="5860469"/>
            <a:ext cx="415097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124877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A9A43-33EB-433F-8DDA-D75E78E778A3}" type="slidenum">
              <a:rPr lang="zh-CN" altLang="zh-CN" smtClean="0"/>
              <a:pPr/>
              <a:t>45</a:t>
            </a:fld>
            <a:endParaRPr lang="zh-CN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1252" y="1494068"/>
                <a:ext cx="4450962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52" y="1494068"/>
                <a:ext cx="4450962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8129" y="3347001"/>
                <a:ext cx="1707647" cy="310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9" y="3347001"/>
                <a:ext cx="1707647" cy="310085"/>
              </a:xfrm>
              <a:prstGeom prst="rect">
                <a:avLst/>
              </a:prstGeom>
              <a:blipFill>
                <a:blip r:embed="rId3"/>
                <a:stretch>
                  <a:fillRect l="-2857" r="-714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08129" y="3880527"/>
                <a:ext cx="2980175" cy="310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9" y="3880527"/>
                <a:ext cx="2980175" cy="310662"/>
              </a:xfrm>
              <a:prstGeom prst="rect">
                <a:avLst/>
              </a:prstGeom>
              <a:blipFill>
                <a:blip r:embed="rId4"/>
                <a:stretch>
                  <a:fillRect l="-1431" t="-1961" r="-204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08129" y="4414630"/>
                <a:ext cx="1707647" cy="310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9" y="4414630"/>
                <a:ext cx="1707647" cy="310662"/>
              </a:xfrm>
              <a:prstGeom prst="rect">
                <a:avLst/>
              </a:prstGeom>
              <a:blipFill>
                <a:blip r:embed="rId5"/>
                <a:stretch>
                  <a:fillRect l="-2857" r="-714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08129" y="4948733"/>
                <a:ext cx="2990819" cy="310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9" y="4948733"/>
                <a:ext cx="2990819" cy="310662"/>
              </a:xfrm>
              <a:prstGeom prst="rect">
                <a:avLst/>
              </a:prstGeom>
              <a:blipFill>
                <a:blip r:embed="rId6"/>
                <a:stretch>
                  <a:fillRect l="-1429" r="-204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08129" y="5482836"/>
                <a:ext cx="5467458" cy="310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9" y="5482836"/>
                <a:ext cx="5467458" cy="310662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326827" y="4896166"/>
                <a:ext cx="48891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827" y="4896166"/>
                <a:ext cx="488915" cy="281937"/>
              </a:xfrm>
              <a:prstGeom prst="rect">
                <a:avLst/>
              </a:prstGeom>
              <a:blipFill>
                <a:blip r:embed="rId8"/>
                <a:stretch>
                  <a:fillRect l="-11250" t="-2174" r="-500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600256" y="4896166"/>
                <a:ext cx="269304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256" y="4896166"/>
                <a:ext cx="269304" cy="281937"/>
              </a:xfrm>
              <a:prstGeom prst="rect">
                <a:avLst/>
              </a:prstGeom>
              <a:blipFill>
                <a:blip r:embed="rId9"/>
                <a:stretch>
                  <a:fillRect l="-20455" t="-2174" r="-6818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286046" y="4896166"/>
                <a:ext cx="32271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046" y="4896166"/>
                <a:ext cx="322716" cy="281937"/>
              </a:xfrm>
              <a:prstGeom prst="rect">
                <a:avLst/>
              </a:prstGeom>
              <a:blipFill>
                <a:blip r:embed="rId10"/>
                <a:stretch>
                  <a:fillRect l="-9434" t="-2174" r="-3774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813306" y="3441611"/>
                <a:ext cx="532578" cy="4734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06" y="3441611"/>
                <a:ext cx="532578" cy="4734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202250" y="3220202"/>
                <a:ext cx="532578" cy="4734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50" y="3220202"/>
                <a:ext cx="532578" cy="4734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592008" y="2998713"/>
                <a:ext cx="532578" cy="4734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008" y="2998713"/>
                <a:ext cx="532578" cy="4734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813306" y="3822690"/>
                <a:ext cx="532578" cy="4734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06" y="3822690"/>
                <a:ext cx="532578" cy="47349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202250" y="3601281"/>
                <a:ext cx="532578" cy="4734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50" y="3601281"/>
                <a:ext cx="532578" cy="47349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592008" y="3379792"/>
                <a:ext cx="532578" cy="4734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008" y="3379792"/>
                <a:ext cx="532578" cy="47349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813306" y="4212551"/>
                <a:ext cx="532578" cy="4734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06" y="4212551"/>
                <a:ext cx="532578" cy="4734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202250" y="3991141"/>
                <a:ext cx="532578" cy="4734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50" y="3991141"/>
                <a:ext cx="532578" cy="4734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592008" y="3769653"/>
                <a:ext cx="532578" cy="47349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008" y="3769653"/>
                <a:ext cx="532578" cy="47349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0187505" y="3430956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05" y="3430956"/>
                <a:ext cx="532578" cy="47349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0567759" y="3216096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759" y="3216096"/>
                <a:ext cx="532578" cy="4734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0187505" y="3812035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05" y="3812035"/>
                <a:ext cx="532578" cy="47349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0567759" y="3597175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759" y="3597175"/>
                <a:ext cx="532578" cy="47349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/>
          <p:cNvCxnSpPr/>
          <p:nvPr/>
        </p:nvCxnSpPr>
        <p:spPr>
          <a:xfrm flipH="1">
            <a:off x="5877141" y="3426392"/>
            <a:ext cx="2216570" cy="152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8100850" y="3427320"/>
            <a:ext cx="1807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8869315" y="2987428"/>
            <a:ext cx="1774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8100849" y="4190692"/>
            <a:ext cx="1730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8869315" y="3755019"/>
            <a:ext cx="178107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8032032" y="3046240"/>
            <a:ext cx="916401" cy="1071590"/>
            <a:chOff x="3405554" y="2226736"/>
            <a:chExt cx="1238894" cy="16294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3405554" y="2556743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554" y="2556743"/>
                  <a:ext cx="720000" cy="72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3924448" y="2226736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448" y="2226736"/>
                  <a:ext cx="720000" cy="72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3405554" y="3136221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554" y="3136221"/>
                  <a:ext cx="720000" cy="72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3924448" y="2806215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448" y="2806215"/>
                  <a:ext cx="720000" cy="72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矩形 2"/>
          <p:cNvSpPr/>
          <p:nvPr/>
        </p:nvSpPr>
        <p:spPr>
          <a:xfrm>
            <a:off x="1250552" y="1694192"/>
            <a:ext cx="749300" cy="533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0948013" y="2998713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13" y="2998713"/>
                <a:ext cx="532578" cy="47349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10948013" y="3378479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13" y="3378479"/>
                <a:ext cx="532578" cy="47349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9807251" y="3645816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251" y="3645816"/>
                <a:ext cx="532578" cy="47349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9807251" y="4031330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251" y="4031330"/>
                <a:ext cx="532578" cy="47349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9807251" y="3260659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251" y="3260659"/>
                <a:ext cx="532578" cy="47349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0187864" y="3044763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864" y="3044763"/>
                <a:ext cx="532578" cy="47349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0567759" y="2827380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759" y="2827380"/>
                <a:ext cx="532578" cy="47349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0950072" y="2608684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072" y="2608684"/>
                <a:ext cx="532578" cy="47349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9807251" y="4421800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251" y="4421800"/>
                <a:ext cx="532578" cy="47349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0187864" y="4205904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864" y="4205904"/>
                <a:ext cx="532578" cy="47349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10567759" y="3988521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759" y="3988521"/>
                <a:ext cx="532578" cy="47349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0950072" y="3769825"/>
                <a:ext cx="532578" cy="47349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072" y="3769825"/>
                <a:ext cx="532578" cy="47349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/>
          <p:cNvGrpSpPr/>
          <p:nvPr/>
        </p:nvGrpSpPr>
        <p:grpSpPr>
          <a:xfrm>
            <a:off x="10111343" y="1020578"/>
            <a:ext cx="912832" cy="1069429"/>
            <a:chOff x="10042892" y="549101"/>
            <a:chExt cx="912832" cy="1069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10042892" y="763961"/>
                  <a:ext cx="532578" cy="47349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2892" y="763961"/>
                  <a:ext cx="532578" cy="47349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10423146" y="549101"/>
                  <a:ext cx="532578" cy="47349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146" y="549101"/>
                  <a:ext cx="532578" cy="47349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10042892" y="1145040"/>
                  <a:ext cx="532578" cy="47349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2892" y="1145040"/>
                  <a:ext cx="532578" cy="47349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10423146" y="930180"/>
                  <a:ext cx="532578" cy="473490"/>
                </a:xfrm>
                <a:prstGeom prst="rect">
                  <a:avLst/>
                </a:prstGeom>
                <a:solidFill>
                  <a:schemeClr val="accent4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146" y="930180"/>
                  <a:ext cx="532578" cy="47349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/>
          <p:cNvGrpSpPr/>
          <p:nvPr/>
        </p:nvGrpSpPr>
        <p:grpSpPr>
          <a:xfrm>
            <a:off x="8268976" y="1064126"/>
            <a:ext cx="916401" cy="1071590"/>
            <a:chOff x="3405554" y="2226736"/>
            <a:chExt cx="1238894" cy="16294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3405554" y="2556743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554" y="2556743"/>
                  <a:ext cx="720000" cy="72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3924448" y="2226736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448" y="2226736"/>
                  <a:ext cx="720000" cy="72000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3405554" y="3136221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554" y="3136221"/>
                  <a:ext cx="720000" cy="72000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3924448" y="2806215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448" y="2806215"/>
                  <a:ext cx="720000" cy="72000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4" name="直接连接符 83"/>
          <p:cNvCxnSpPr/>
          <p:nvPr/>
        </p:nvCxnSpPr>
        <p:spPr>
          <a:xfrm flipH="1">
            <a:off x="6278113" y="2986891"/>
            <a:ext cx="2601502" cy="374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5884280" y="3960383"/>
            <a:ext cx="2223979" cy="220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 flipV="1">
            <a:off x="6278113" y="3739037"/>
            <a:ext cx="2611196" cy="129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673018" y="6016939"/>
                <a:ext cx="2990819" cy="310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8" y="6016939"/>
                <a:ext cx="2990819" cy="310662"/>
              </a:xfrm>
              <a:prstGeom prst="rect">
                <a:avLst/>
              </a:prstGeom>
              <a:blipFill>
                <a:blip r:embed="rId41"/>
                <a:stretch>
                  <a:fillRect l="-1426" r="-204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箭头连接符 92"/>
          <p:cNvCxnSpPr/>
          <p:nvPr/>
        </p:nvCxnSpPr>
        <p:spPr>
          <a:xfrm>
            <a:off x="8652798" y="2226424"/>
            <a:ext cx="0" cy="661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>
            <a:off x="10542014" y="2154419"/>
            <a:ext cx="0" cy="661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/>
              <p:cNvSpPr txBox="1"/>
              <p:nvPr/>
            </p:nvSpPr>
            <p:spPr>
              <a:xfrm>
                <a:off x="8628188" y="2328798"/>
                <a:ext cx="1342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Rotate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zh-CN" altLang="en-US" baseline="30000" dirty="0"/>
              </a:p>
            </p:txBody>
          </p:sp>
        </mc:Choice>
        <mc:Fallback xmlns="">
          <p:sp>
            <p:nvSpPr>
              <p:cNvPr id="95" name="文本框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188" y="2328798"/>
                <a:ext cx="1342483" cy="369332"/>
              </a:xfrm>
              <a:prstGeom prst="rect">
                <a:avLst/>
              </a:prstGeom>
              <a:blipFill>
                <a:blip r:embed="rId42"/>
                <a:stretch>
                  <a:fillRect l="-362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文本框 95"/>
          <p:cNvSpPr txBox="1"/>
          <p:nvPr/>
        </p:nvSpPr>
        <p:spPr>
          <a:xfrm>
            <a:off x="10520616" y="223326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Padding with 0</a:t>
            </a:r>
            <a:endParaRPr lang="zh-CN" altLang="en-US" dirty="0"/>
          </a:p>
        </p:txBody>
      </p:sp>
      <p:sp>
        <p:nvSpPr>
          <p:cNvPr id="27" name="下箭头 26"/>
          <p:cNvSpPr/>
          <p:nvPr/>
        </p:nvSpPr>
        <p:spPr>
          <a:xfrm>
            <a:off x="1999852" y="2422539"/>
            <a:ext cx="484632" cy="776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47628" y="2512341"/>
                <a:ext cx="1407886" cy="413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Omit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28" y="2512341"/>
                <a:ext cx="1407886" cy="413768"/>
              </a:xfrm>
              <a:prstGeom prst="rect">
                <a:avLst/>
              </a:prstGeom>
              <a:blipFill>
                <a:blip r:embed="rId43"/>
                <a:stretch>
                  <a:fillRect l="-3463" t="-2941" r="-866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2463571" y="251346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Expand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35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https://timgsa.baidu.com/timg?image&amp;quality=80&amp;size=b9999_10000&amp;sec=1568908183159&amp;di=d71cf44e1cd3b4390b4e041adfae9e46&amp;imgtype=0&amp;src=http%3A%2F%2Fphotocdn.sohu.com%2F20151027%2FImg4242921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7227911" y="3451369"/>
            <a:ext cx="2876737" cy="2221833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</a:t>
            </a:r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9A9A43-33EB-433F-8DDA-D75E78E778A3}" type="slidenum"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7417152" y="1129159"/>
            <a:ext cx="4676393" cy="16956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Each neuron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can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only perceive a sub-region in the image.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The sub-region is called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receptive field.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528020" y="3529734"/>
            <a:ext cx="635155" cy="71036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0121426" y="4233791"/>
            <a:ext cx="194737" cy="230422"/>
          </a:xfrm>
          <a:prstGeom prst="ellipse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78" name="直接连接符 77"/>
          <p:cNvCxnSpPr>
            <a:stCxn id="77" idx="2"/>
          </p:cNvCxnSpPr>
          <p:nvPr/>
        </p:nvCxnSpPr>
        <p:spPr>
          <a:xfrm flipH="1" flipV="1">
            <a:off x="9063545" y="4021603"/>
            <a:ext cx="1057880" cy="32739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77" idx="2"/>
          </p:cNvCxnSpPr>
          <p:nvPr/>
        </p:nvCxnSpPr>
        <p:spPr>
          <a:xfrm flipH="1" flipV="1">
            <a:off x="9063545" y="3452819"/>
            <a:ext cx="1057880" cy="896183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77" idx="2"/>
          </p:cNvCxnSpPr>
          <p:nvPr/>
        </p:nvCxnSpPr>
        <p:spPr>
          <a:xfrm flipH="1" flipV="1">
            <a:off x="8623127" y="4320994"/>
            <a:ext cx="1498299" cy="2800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77" idx="2"/>
          </p:cNvCxnSpPr>
          <p:nvPr/>
        </p:nvCxnSpPr>
        <p:spPr>
          <a:xfrm flipH="1" flipV="1">
            <a:off x="8636349" y="3747365"/>
            <a:ext cx="1485077" cy="60163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9896443" y="4495818"/>
            <a:ext cx="645066" cy="320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Neuron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8466756" y="4591541"/>
            <a:ext cx="635155" cy="71036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10060161" y="5295598"/>
            <a:ext cx="194737" cy="230422"/>
          </a:xfrm>
          <a:prstGeom prst="ellipse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85" name="直接连接符 84"/>
          <p:cNvCxnSpPr>
            <a:stCxn id="84" idx="2"/>
          </p:cNvCxnSpPr>
          <p:nvPr/>
        </p:nvCxnSpPr>
        <p:spPr>
          <a:xfrm flipH="1" flipV="1">
            <a:off x="9002281" y="5083410"/>
            <a:ext cx="1057880" cy="32739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84" idx="2"/>
          </p:cNvCxnSpPr>
          <p:nvPr/>
        </p:nvCxnSpPr>
        <p:spPr>
          <a:xfrm flipH="1" flipV="1">
            <a:off x="9002281" y="4514626"/>
            <a:ext cx="1057880" cy="896183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84" idx="2"/>
          </p:cNvCxnSpPr>
          <p:nvPr/>
        </p:nvCxnSpPr>
        <p:spPr>
          <a:xfrm flipH="1" flipV="1">
            <a:off x="8561862" y="5382801"/>
            <a:ext cx="1498299" cy="2800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84" idx="2"/>
          </p:cNvCxnSpPr>
          <p:nvPr/>
        </p:nvCxnSpPr>
        <p:spPr>
          <a:xfrm flipH="1" flipV="1">
            <a:off x="8575085" y="4809172"/>
            <a:ext cx="1485077" cy="60163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9834997" y="5539374"/>
            <a:ext cx="645066" cy="320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Neuron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326855" y="1817423"/>
            <a:ext cx="7470119" cy="4257162"/>
            <a:chOff x="-888776" y="692696"/>
            <a:chExt cx="9203756" cy="5518249"/>
          </a:xfrm>
        </p:grpSpPr>
        <p:pic>
          <p:nvPicPr>
            <p:cNvPr id="50" name="Picture 2" descr="https://timgsa.baidu.com/timg?image&amp;quality=80&amp;size=b9999_10000&amp;sec=1568908183159&amp;di=d71cf44e1cd3b4390b4e041adfae9e46&amp;imgtype=0&amp;src=http%3A%2F%2Fphotocdn.sohu.com%2F20151027%2FImg424292148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0" r="14756"/>
            <a:stretch/>
          </p:blipFill>
          <p:spPr bwMode="auto">
            <a:xfrm>
              <a:off x="-888776" y="2915763"/>
              <a:ext cx="3544359" cy="2880000"/>
            </a:xfrm>
            <a:prstGeom prst="rect">
              <a:avLst/>
            </a:prstGeom>
            <a:noFill/>
            <a:scene3d>
              <a:camera prst="isometricOffAxis2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68508" y="692696"/>
              <a:ext cx="4746472" cy="3304699"/>
            </a:xfrm>
            <a:prstGeom prst="rect">
              <a:avLst/>
            </a:prstGeom>
          </p:spPr>
        </p:pic>
        <p:pic>
          <p:nvPicPr>
            <p:cNvPr id="24" name="Picture 2" descr="Sagsche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51610" y="3744946"/>
              <a:ext cx="3680332" cy="2060318"/>
            </a:xfrm>
            <a:prstGeom prst="rect">
              <a:avLst/>
            </a:prstGeom>
          </p:spPr>
        </p:pic>
        <p:cxnSp>
          <p:nvCxnSpPr>
            <p:cNvPr id="26" name="直接箭头连接符 25"/>
            <p:cNvCxnSpPr/>
            <p:nvPr/>
          </p:nvCxnSpPr>
          <p:spPr>
            <a:xfrm>
              <a:off x="1663840" y="2510082"/>
              <a:ext cx="1464989" cy="201543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V="1">
              <a:off x="117021" y="4929561"/>
              <a:ext cx="3009961" cy="128138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3231058" y="4351469"/>
              <a:ext cx="1103856" cy="267381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3231058" y="4413196"/>
              <a:ext cx="1103856" cy="48889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7019948" y="2078693"/>
              <a:ext cx="351590" cy="366075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V1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079706" y="2531429"/>
              <a:ext cx="351590" cy="366075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V2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400026" y="2638673"/>
              <a:ext cx="351590" cy="366075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V4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702634" y="2741826"/>
              <a:ext cx="351590" cy="366075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IT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114361" y="4776487"/>
              <a:ext cx="806898" cy="840142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Retina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6664132" y="2745955"/>
              <a:ext cx="533782" cy="129414"/>
            </a:xfrm>
            <a:custGeom>
              <a:avLst/>
              <a:gdLst>
                <a:gd name="connsiteX0" fmla="*/ 0 w 4087607"/>
                <a:gd name="connsiteY0" fmla="*/ 1905000 h 2606908"/>
                <a:gd name="connsiteX1" fmla="*/ 3105150 w 4087607"/>
                <a:gd name="connsiteY1" fmla="*/ 2552700 h 2606908"/>
                <a:gd name="connsiteX2" fmla="*/ 4086225 w 4087607"/>
                <a:gd name="connsiteY2" fmla="*/ 657225 h 2606908"/>
                <a:gd name="connsiteX3" fmla="*/ 3276600 w 4087607"/>
                <a:gd name="connsiteY3" fmla="*/ 0 h 2606908"/>
                <a:gd name="connsiteX0" fmla="*/ 0 w 4088432"/>
                <a:gd name="connsiteY0" fmla="*/ 1911865 h 2613773"/>
                <a:gd name="connsiteX1" fmla="*/ 3105150 w 4088432"/>
                <a:gd name="connsiteY1" fmla="*/ 2559565 h 2613773"/>
                <a:gd name="connsiteX2" fmla="*/ 4086225 w 4088432"/>
                <a:gd name="connsiteY2" fmla="*/ 664090 h 2613773"/>
                <a:gd name="connsiteX3" fmla="*/ 3276600 w 4088432"/>
                <a:gd name="connsiteY3" fmla="*/ 6865 h 2613773"/>
                <a:gd name="connsiteX0" fmla="*/ 0 w 4088297"/>
                <a:gd name="connsiteY0" fmla="*/ 1965137 h 2667045"/>
                <a:gd name="connsiteX1" fmla="*/ 3105150 w 4088297"/>
                <a:gd name="connsiteY1" fmla="*/ 2612837 h 2667045"/>
                <a:gd name="connsiteX2" fmla="*/ 4086225 w 4088297"/>
                <a:gd name="connsiteY2" fmla="*/ 717362 h 2667045"/>
                <a:gd name="connsiteX3" fmla="*/ 3276600 w 4088297"/>
                <a:gd name="connsiteY3" fmla="*/ 60137 h 2667045"/>
                <a:gd name="connsiteX0" fmla="*/ 0 w 4259747"/>
                <a:gd name="connsiteY0" fmla="*/ 1812737 h 2648585"/>
                <a:gd name="connsiteX1" fmla="*/ 3276600 w 4259747"/>
                <a:gd name="connsiteY1" fmla="*/ 2612837 h 2648585"/>
                <a:gd name="connsiteX2" fmla="*/ 4257675 w 4259747"/>
                <a:gd name="connsiteY2" fmla="*/ 717362 h 2648585"/>
                <a:gd name="connsiteX3" fmla="*/ 3448050 w 4259747"/>
                <a:gd name="connsiteY3" fmla="*/ 60137 h 2648585"/>
                <a:gd name="connsiteX0" fmla="*/ 0 w 4258692"/>
                <a:gd name="connsiteY0" fmla="*/ 1403758 h 2239606"/>
                <a:gd name="connsiteX1" fmla="*/ 3276600 w 4258692"/>
                <a:gd name="connsiteY1" fmla="*/ 2203858 h 2239606"/>
                <a:gd name="connsiteX2" fmla="*/ 4257675 w 4258692"/>
                <a:gd name="connsiteY2" fmla="*/ 308383 h 2239606"/>
                <a:gd name="connsiteX3" fmla="*/ 3152775 w 4258692"/>
                <a:gd name="connsiteY3" fmla="*/ 136933 h 2239606"/>
                <a:gd name="connsiteX0" fmla="*/ 0 w 3480294"/>
                <a:gd name="connsiteY0" fmla="*/ 1781893 h 2648899"/>
                <a:gd name="connsiteX1" fmla="*/ 3276600 w 3480294"/>
                <a:gd name="connsiteY1" fmla="*/ 2581993 h 2648899"/>
                <a:gd name="connsiteX2" fmla="*/ 3133725 w 3480294"/>
                <a:gd name="connsiteY2" fmla="*/ 115018 h 2648899"/>
                <a:gd name="connsiteX3" fmla="*/ 3152775 w 3480294"/>
                <a:gd name="connsiteY3" fmla="*/ 515068 h 2648899"/>
                <a:gd name="connsiteX0" fmla="*/ 143389 w 347083"/>
                <a:gd name="connsiteY0" fmla="*/ 2581993 h 2581993"/>
                <a:gd name="connsiteX1" fmla="*/ 514 w 347083"/>
                <a:gd name="connsiteY1" fmla="*/ 115018 h 2581993"/>
                <a:gd name="connsiteX2" fmla="*/ 19564 w 347083"/>
                <a:gd name="connsiteY2" fmla="*/ 515068 h 2581993"/>
                <a:gd name="connsiteX0" fmla="*/ 514 w 264340"/>
                <a:gd name="connsiteY0" fmla="*/ 115018 h 515068"/>
                <a:gd name="connsiteX1" fmla="*/ 19564 w 264340"/>
                <a:gd name="connsiteY1" fmla="*/ 515068 h 515068"/>
                <a:gd name="connsiteX0" fmla="*/ 0 w 294281"/>
                <a:gd name="connsiteY0" fmla="*/ 0 h 400050"/>
                <a:gd name="connsiteX1" fmla="*/ 19050 w 294281"/>
                <a:gd name="connsiteY1" fmla="*/ 400050 h 400050"/>
                <a:gd name="connsiteX0" fmla="*/ 0 w 76828"/>
                <a:gd name="connsiteY0" fmla="*/ 0 h 400050"/>
                <a:gd name="connsiteX1" fmla="*/ 19050 w 76828"/>
                <a:gd name="connsiteY1" fmla="*/ 400050 h 400050"/>
                <a:gd name="connsiteX0" fmla="*/ 352425 w 372384"/>
                <a:gd name="connsiteY0" fmla="*/ 0 h 161925"/>
                <a:gd name="connsiteX1" fmla="*/ 0 w 372384"/>
                <a:gd name="connsiteY1" fmla="*/ 161925 h 161925"/>
                <a:gd name="connsiteX0" fmla="*/ 352425 w 352425"/>
                <a:gd name="connsiteY0" fmla="*/ 0 h 161925"/>
                <a:gd name="connsiteX1" fmla="*/ 0 w 352425"/>
                <a:gd name="connsiteY1" fmla="*/ 161925 h 161925"/>
                <a:gd name="connsiteX0" fmla="*/ 352425 w 352425"/>
                <a:gd name="connsiteY0" fmla="*/ 0 h 171538"/>
                <a:gd name="connsiteX1" fmla="*/ 0 w 352425"/>
                <a:gd name="connsiteY1" fmla="*/ 161925 h 171538"/>
                <a:gd name="connsiteX0" fmla="*/ 390525 w 390525"/>
                <a:gd name="connsiteY0" fmla="*/ 0 h 129034"/>
                <a:gd name="connsiteX1" fmla="*/ 0 w 390525"/>
                <a:gd name="connsiteY1" fmla="*/ 114300 h 129034"/>
                <a:gd name="connsiteX0" fmla="*/ 438150 w 438150"/>
                <a:gd name="connsiteY0" fmla="*/ 0 h 129034"/>
                <a:gd name="connsiteX1" fmla="*/ 0 w 438150"/>
                <a:gd name="connsiteY1" fmla="*/ 114300 h 1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150" h="129034">
                  <a:moveTo>
                    <a:pt x="438150" y="0"/>
                  </a:moveTo>
                  <a:cubicBezTo>
                    <a:pt x="284163" y="112713"/>
                    <a:pt x="209550" y="153987"/>
                    <a:pt x="0" y="11430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981339" y="2870395"/>
              <a:ext cx="506999" cy="71636"/>
            </a:xfrm>
            <a:custGeom>
              <a:avLst/>
              <a:gdLst>
                <a:gd name="connsiteX0" fmla="*/ 0 w 4087607"/>
                <a:gd name="connsiteY0" fmla="*/ 1905000 h 2606908"/>
                <a:gd name="connsiteX1" fmla="*/ 3105150 w 4087607"/>
                <a:gd name="connsiteY1" fmla="*/ 2552700 h 2606908"/>
                <a:gd name="connsiteX2" fmla="*/ 4086225 w 4087607"/>
                <a:gd name="connsiteY2" fmla="*/ 657225 h 2606908"/>
                <a:gd name="connsiteX3" fmla="*/ 3276600 w 4087607"/>
                <a:gd name="connsiteY3" fmla="*/ 0 h 2606908"/>
                <a:gd name="connsiteX0" fmla="*/ 0 w 4088432"/>
                <a:gd name="connsiteY0" fmla="*/ 1911865 h 2613773"/>
                <a:gd name="connsiteX1" fmla="*/ 3105150 w 4088432"/>
                <a:gd name="connsiteY1" fmla="*/ 2559565 h 2613773"/>
                <a:gd name="connsiteX2" fmla="*/ 4086225 w 4088432"/>
                <a:gd name="connsiteY2" fmla="*/ 664090 h 2613773"/>
                <a:gd name="connsiteX3" fmla="*/ 3276600 w 4088432"/>
                <a:gd name="connsiteY3" fmla="*/ 6865 h 2613773"/>
                <a:gd name="connsiteX0" fmla="*/ 0 w 4088297"/>
                <a:gd name="connsiteY0" fmla="*/ 1965137 h 2667045"/>
                <a:gd name="connsiteX1" fmla="*/ 3105150 w 4088297"/>
                <a:gd name="connsiteY1" fmla="*/ 2612837 h 2667045"/>
                <a:gd name="connsiteX2" fmla="*/ 4086225 w 4088297"/>
                <a:gd name="connsiteY2" fmla="*/ 717362 h 2667045"/>
                <a:gd name="connsiteX3" fmla="*/ 3276600 w 4088297"/>
                <a:gd name="connsiteY3" fmla="*/ 60137 h 2667045"/>
                <a:gd name="connsiteX0" fmla="*/ 0 w 4259747"/>
                <a:gd name="connsiteY0" fmla="*/ 1812737 h 2648585"/>
                <a:gd name="connsiteX1" fmla="*/ 3276600 w 4259747"/>
                <a:gd name="connsiteY1" fmla="*/ 2612837 h 2648585"/>
                <a:gd name="connsiteX2" fmla="*/ 4257675 w 4259747"/>
                <a:gd name="connsiteY2" fmla="*/ 717362 h 2648585"/>
                <a:gd name="connsiteX3" fmla="*/ 3448050 w 4259747"/>
                <a:gd name="connsiteY3" fmla="*/ 60137 h 2648585"/>
                <a:gd name="connsiteX0" fmla="*/ 0 w 4258692"/>
                <a:gd name="connsiteY0" fmla="*/ 1403758 h 2239606"/>
                <a:gd name="connsiteX1" fmla="*/ 3276600 w 4258692"/>
                <a:gd name="connsiteY1" fmla="*/ 2203858 h 2239606"/>
                <a:gd name="connsiteX2" fmla="*/ 4257675 w 4258692"/>
                <a:gd name="connsiteY2" fmla="*/ 308383 h 2239606"/>
                <a:gd name="connsiteX3" fmla="*/ 3152775 w 4258692"/>
                <a:gd name="connsiteY3" fmla="*/ 136933 h 2239606"/>
                <a:gd name="connsiteX0" fmla="*/ 0 w 3480294"/>
                <a:gd name="connsiteY0" fmla="*/ 1781893 h 2648899"/>
                <a:gd name="connsiteX1" fmla="*/ 3276600 w 3480294"/>
                <a:gd name="connsiteY1" fmla="*/ 2581993 h 2648899"/>
                <a:gd name="connsiteX2" fmla="*/ 3133725 w 3480294"/>
                <a:gd name="connsiteY2" fmla="*/ 115018 h 2648899"/>
                <a:gd name="connsiteX3" fmla="*/ 3152775 w 3480294"/>
                <a:gd name="connsiteY3" fmla="*/ 515068 h 2648899"/>
                <a:gd name="connsiteX0" fmla="*/ 143389 w 347083"/>
                <a:gd name="connsiteY0" fmla="*/ 2581993 h 2581993"/>
                <a:gd name="connsiteX1" fmla="*/ 514 w 347083"/>
                <a:gd name="connsiteY1" fmla="*/ 115018 h 2581993"/>
                <a:gd name="connsiteX2" fmla="*/ 19564 w 347083"/>
                <a:gd name="connsiteY2" fmla="*/ 515068 h 2581993"/>
                <a:gd name="connsiteX0" fmla="*/ 514 w 264340"/>
                <a:gd name="connsiteY0" fmla="*/ 115018 h 515068"/>
                <a:gd name="connsiteX1" fmla="*/ 19564 w 264340"/>
                <a:gd name="connsiteY1" fmla="*/ 515068 h 515068"/>
                <a:gd name="connsiteX0" fmla="*/ 0 w 294281"/>
                <a:gd name="connsiteY0" fmla="*/ 0 h 400050"/>
                <a:gd name="connsiteX1" fmla="*/ 19050 w 294281"/>
                <a:gd name="connsiteY1" fmla="*/ 400050 h 400050"/>
                <a:gd name="connsiteX0" fmla="*/ 0 w 76828"/>
                <a:gd name="connsiteY0" fmla="*/ 0 h 400050"/>
                <a:gd name="connsiteX1" fmla="*/ 19050 w 76828"/>
                <a:gd name="connsiteY1" fmla="*/ 400050 h 400050"/>
                <a:gd name="connsiteX0" fmla="*/ 352425 w 372384"/>
                <a:gd name="connsiteY0" fmla="*/ 0 h 161925"/>
                <a:gd name="connsiteX1" fmla="*/ 0 w 372384"/>
                <a:gd name="connsiteY1" fmla="*/ 161925 h 161925"/>
                <a:gd name="connsiteX0" fmla="*/ 352425 w 352425"/>
                <a:gd name="connsiteY0" fmla="*/ 0 h 161925"/>
                <a:gd name="connsiteX1" fmla="*/ 0 w 352425"/>
                <a:gd name="connsiteY1" fmla="*/ 161925 h 161925"/>
                <a:gd name="connsiteX0" fmla="*/ 352425 w 352425"/>
                <a:gd name="connsiteY0" fmla="*/ 0 h 171538"/>
                <a:gd name="connsiteX1" fmla="*/ 0 w 352425"/>
                <a:gd name="connsiteY1" fmla="*/ 161925 h 171538"/>
                <a:gd name="connsiteX0" fmla="*/ 390525 w 390525"/>
                <a:gd name="connsiteY0" fmla="*/ 0 h 129034"/>
                <a:gd name="connsiteX1" fmla="*/ 0 w 390525"/>
                <a:gd name="connsiteY1" fmla="*/ 114300 h 129034"/>
                <a:gd name="connsiteX0" fmla="*/ 438150 w 438150"/>
                <a:gd name="connsiteY0" fmla="*/ 0 h 129034"/>
                <a:gd name="connsiteX1" fmla="*/ 0 w 438150"/>
                <a:gd name="connsiteY1" fmla="*/ 114300 h 129034"/>
                <a:gd name="connsiteX0" fmla="*/ 485775 w 485775"/>
                <a:gd name="connsiteY0" fmla="*/ 0 h 81272"/>
                <a:gd name="connsiteX1" fmla="*/ 0 w 485775"/>
                <a:gd name="connsiteY1" fmla="*/ 47625 h 81272"/>
                <a:gd name="connsiteX0" fmla="*/ 485775 w 485775"/>
                <a:gd name="connsiteY0" fmla="*/ 0 h 75049"/>
                <a:gd name="connsiteX1" fmla="*/ 0 w 485775"/>
                <a:gd name="connsiteY1" fmla="*/ 47625 h 75049"/>
                <a:gd name="connsiteX0" fmla="*/ 477420 w 477420"/>
                <a:gd name="connsiteY0" fmla="*/ 0 h 59539"/>
                <a:gd name="connsiteX1" fmla="*/ 0 w 477420"/>
                <a:gd name="connsiteY1" fmla="*/ 18687 h 59539"/>
                <a:gd name="connsiteX0" fmla="*/ 535907 w 535907"/>
                <a:gd name="connsiteY0" fmla="*/ 0 h 62970"/>
                <a:gd name="connsiteX1" fmla="*/ 0 w 535907"/>
                <a:gd name="connsiteY1" fmla="*/ 25922 h 6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907" h="62970">
                  <a:moveTo>
                    <a:pt x="535907" y="0"/>
                  </a:moveTo>
                  <a:cubicBezTo>
                    <a:pt x="305720" y="93663"/>
                    <a:pt x="209550" y="65609"/>
                    <a:pt x="0" y="25922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V="1">
              <a:off x="1652402" y="4752080"/>
              <a:ext cx="1452181" cy="42522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117021" y="3537011"/>
              <a:ext cx="3114037" cy="1234615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4" idx="6"/>
              <a:endCxn id="30" idx="6"/>
            </p:cNvCxnSpPr>
            <p:nvPr/>
          </p:nvCxnSpPr>
          <p:spPr>
            <a:xfrm flipV="1">
              <a:off x="5921259" y="2261731"/>
              <a:ext cx="1450279" cy="2934827"/>
            </a:xfrm>
            <a:prstGeom prst="curvedConnector3">
              <a:avLst>
                <a:gd name="adj1" fmla="val 115762"/>
              </a:avLst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任意多边形 89"/>
            <p:cNvSpPr/>
            <p:nvPr/>
          </p:nvSpPr>
          <p:spPr>
            <a:xfrm>
              <a:off x="7274417" y="2369315"/>
              <a:ext cx="45719" cy="258492"/>
            </a:xfrm>
            <a:custGeom>
              <a:avLst/>
              <a:gdLst>
                <a:gd name="connsiteX0" fmla="*/ 0 w 4087607"/>
                <a:gd name="connsiteY0" fmla="*/ 1905000 h 2606908"/>
                <a:gd name="connsiteX1" fmla="*/ 3105150 w 4087607"/>
                <a:gd name="connsiteY1" fmla="*/ 2552700 h 2606908"/>
                <a:gd name="connsiteX2" fmla="*/ 4086225 w 4087607"/>
                <a:gd name="connsiteY2" fmla="*/ 657225 h 2606908"/>
                <a:gd name="connsiteX3" fmla="*/ 3276600 w 4087607"/>
                <a:gd name="connsiteY3" fmla="*/ 0 h 2606908"/>
                <a:gd name="connsiteX0" fmla="*/ 0 w 4088432"/>
                <a:gd name="connsiteY0" fmla="*/ 1911865 h 2613773"/>
                <a:gd name="connsiteX1" fmla="*/ 3105150 w 4088432"/>
                <a:gd name="connsiteY1" fmla="*/ 2559565 h 2613773"/>
                <a:gd name="connsiteX2" fmla="*/ 4086225 w 4088432"/>
                <a:gd name="connsiteY2" fmla="*/ 664090 h 2613773"/>
                <a:gd name="connsiteX3" fmla="*/ 3276600 w 4088432"/>
                <a:gd name="connsiteY3" fmla="*/ 6865 h 2613773"/>
                <a:gd name="connsiteX0" fmla="*/ 0 w 4088297"/>
                <a:gd name="connsiteY0" fmla="*/ 1965137 h 2667045"/>
                <a:gd name="connsiteX1" fmla="*/ 3105150 w 4088297"/>
                <a:gd name="connsiteY1" fmla="*/ 2612837 h 2667045"/>
                <a:gd name="connsiteX2" fmla="*/ 4086225 w 4088297"/>
                <a:gd name="connsiteY2" fmla="*/ 717362 h 2667045"/>
                <a:gd name="connsiteX3" fmla="*/ 3276600 w 4088297"/>
                <a:gd name="connsiteY3" fmla="*/ 60137 h 2667045"/>
                <a:gd name="connsiteX0" fmla="*/ 0 w 4259747"/>
                <a:gd name="connsiteY0" fmla="*/ 1812737 h 2648585"/>
                <a:gd name="connsiteX1" fmla="*/ 3276600 w 4259747"/>
                <a:gd name="connsiteY1" fmla="*/ 2612837 h 2648585"/>
                <a:gd name="connsiteX2" fmla="*/ 4257675 w 4259747"/>
                <a:gd name="connsiteY2" fmla="*/ 717362 h 2648585"/>
                <a:gd name="connsiteX3" fmla="*/ 3448050 w 4259747"/>
                <a:gd name="connsiteY3" fmla="*/ 60137 h 2648585"/>
                <a:gd name="connsiteX0" fmla="*/ 0 w 4258692"/>
                <a:gd name="connsiteY0" fmla="*/ 1403758 h 2239606"/>
                <a:gd name="connsiteX1" fmla="*/ 3276600 w 4258692"/>
                <a:gd name="connsiteY1" fmla="*/ 2203858 h 2239606"/>
                <a:gd name="connsiteX2" fmla="*/ 4257675 w 4258692"/>
                <a:gd name="connsiteY2" fmla="*/ 308383 h 2239606"/>
                <a:gd name="connsiteX3" fmla="*/ 3152775 w 4258692"/>
                <a:gd name="connsiteY3" fmla="*/ 136933 h 2239606"/>
                <a:gd name="connsiteX0" fmla="*/ 0 w 3480294"/>
                <a:gd name="connsiteY0" fmla="*/ 1781893 h 2648899"/>
                <a:gd name="connsiteX1" fmla="*/ 3276600 w 3480294"/>
                <a:gd name="connsiteY1" fmla="*/ 2581993 h 2648899"/>
                <a:gd name="connsiteX2" fmla="*/ 3133725 w 3480294"/>
                <a:gd name="connsiteY2" fmla="*/ 115018 h 2648899"/>
                <a:gd name="connsiteX3" fmla="*/ 3152775 w 3480294"/>
                <a:gd name="connsiteY3" fmla="*/ 515068 h 2648899"/>
                <a:gd name="connsiteX0" fmla="*/ 143389 w 347083"/>
                <a:gd name="connsiteY0" fmla="*/ 2581993 h 2581993"/>
                <a:gd name="connsiteX1" fmla="*/ 514 w 347083"/>
                <a:gd name="connsiteY1" fmla="*/ 115018 h 2581993"/>
                <a:gd name="connsiteX2" fmla="*/ 19564 w 347083"/>
                <a:gd name="connsiteY2" fmla="*/ 515068 h 2581993"/>
                <a:gd name="connsiteX0" fmla="*/ 514 w 264340"/>
                <a:gd name="connsiteY0" fmla="*/ 115018 h 515068"/>
                <a:gd name="connsiteX1" fmla="*/ 19564 w 264340"/>
                <a:gd name="connsiteY1" fmla="*/ 515068 h 515068"/>
                <a:gd name="connsiteX0" fmla="*/ 0 w 294281"/>
                <a:gd name="connsiteY0" fmla="*/ 0 h 400050"/>
                <a:gd name="connsiteX1" fmla="*/ 19050 w 294281"/>
                <a:gd name="connsiteY1" fmla="*/ 400050 h 400050"/>
                <a:gd name="connsiteX0" fmla="*/ 0 w 76828"/>
                <a:gd name="connsiteY0" fmla="*/ 0 h 400050"/>
                <a:gd name="connsiteX1" fmla="*/ 19050 w 76828"/>
                <a:gd name="connsiteY1" fmla="*/ 400050 h 400050"/>
                <a:gd name="connsiteX0" fmla="*/ 352425 w 372384"/>
                <a:gd name="connsiteY0" fmla="*/ 0 h 161925"/>
                <a:gd name="connsiteX1" fmla="*/ 0 w 372384"/>
                <a:gd name="connsiteY1" fmla="*/ 161925 h 161925"/>
                <a:gd name="connsiteX0" fmla="*/ 352425 w 352425"/>
                <a:gd name="connsiteY0" fmla="*/ 0 h 161925"/>
                <a:gd name="connsiteX1" fmla="*/ 0 w 352425"/>
                <a:gd name="connsiteY1" fmla="*/ 161925 h 161925"/>
                <a:gd name="connsiteX0" fmla="*/ 352425 w 352425"/>
                <a:gd name="connsiteY0" fmla="*/ 0 h 171538"/>
                <a:gd name="connsiteX1" fmla="*/ 0 w 352425"/>
                <a:gd name="connsiteY1" fmla="*/ 161925 h 171538"/>
                <a:gd name="connsiteX0" fmla="*/ 390525 w 390525"/>
                <a:gd name="connsiteY0" fmla="*/ 0 h 129034"/>
                <a:gd name="connsiteX1" fmla="*/ 0 w 390525"/>
                <a:gd name="connsiteY1" fmla="*/ 114300 h 129034"/>
                <a:gd name="connsiteX0" fmla="*/ 438150 w 438150"/>
                <a:gd name="connsiteY0" fmla="*/ 0 h 129034"/>
                <a:gd name="connsiteX1" fmla="*/ 0 w 438150"/>
                <a:gd name="connsiteY1" fmla="*/ 114300 h 1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150" h="129034">
                  <a:moveTo>
                    <a:pt x="438150" y="0"/>
                  </a:moveTo>
                  <a:cubicBezTo>
                    <a:pt x="284163" y="112713"/>
                    <a:pt x="209550" y="153987"/>
                    <a:pt x="0" y="11430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83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</a:t>
            </a:r>
            <a:r>
              <a:rPr lang="en-US" altLang="zh-CN" dirty="0" smtClean="0"/>
              <a:t>Motivation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9A9A43-33EB-433F-8DDA-D75E78E778A3}" type="slidenum"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35360" y="1988648"/>
            <a:ext cx="4746472" cy="3304699"/>
            <a:chOff x="-312712" y="2492896"/>
            <a:chExt cx="4746472" cy="3304699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312712" y="2492896"/>
              <a:ext cx="4746472" cy="3304699"/>
            </a:xfrm>
            <a:prstGeom prst="rect">
              <a:avLst/>
            </a:prstGeom>
          </p:spPr>
        </p:pic>
        <p:sp>
          <p:nvSpPr>
            <p:cNvPr id="28" name="椭圆 27"/>
            <p:cNvSpPr/>
            <p:nvPr/>
          </p:nvSpPr>
          <p:spPr>
            <a:xfrm>
              <a:off x="3138728" y="3878893"/>
              <a:ext cx="351590" cy="366075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V1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198486" y="4331629"/>
              <a:ext cx="351590" cy="366075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V2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518806" y="4438873"/>
              <a:ext cx="351590" cy="366075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V4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821414" y="4542026"/>
              <a:ext cx="351590" cy="366075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IT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782912" y="4546155"/>
              <a:ext cx="533782" cy="129414"/>
            </a:xfrm>
            <a:custGeom>
              <a:avLst/>
              <a:gdLst>
                <a:gd name="connsiteX0" fmla="*/ 0 w 4087607"/>
                <a:gd name="connsiteY0" fmla="*/ 1905000 h 2606908"/>
                <a:gd name="connsiteX1" fmla="*/ 3105150 w 4087607"/>
                <a:gd name="connsiteY1" fmla="*/ 2552700 h 2606908"/>
                <a:gd name="connsiteX2" fmla="*/ 4086225 w 4087607"/>
                <a:gd name="connsiteY2" fmla="*/ 657225 h 2606908"/>
                <a:gd name="connsiteX3" fmla="*/ 3276600 w 4087607"/>
                <a:gd name="connsiteY3" fmla="*/ 0 h 2606908"/>
                <a:gd name="connsiteX0" fmla="*/ 0 w 4088432"/>
                <a:gd name="connsiteY0" fmla="*/ 1911865 h 2613773"/>
                <a:gd name="connsiteX1" fmla="*/ 3105150 w 4088432"/>
                <a:gd name="connsiteY1" fmla="*/ 2559565 h 2613773"/>
                <a:gd name="connsiteX2" fmla="*/ 4086225 w 4088432"/>
                <a:gd name="connsiteY2" fmla="*/ 664090 h 2613773"/>
                <a:gd name="connsiteX3" fmla="*/ 3276600 w 4088432"/>
                <a:gd name="connsiteY3" fmla="*/ 6865 h 2613773"/>
                <a:gd name="connsiteX0" fmla="*/ 0 w 4088297"/>
                <a:gd name="connsiteY0" fmla="*/ 1965137 h 2667045"/>
                <a:gd name="connsiteX1" fmla="*/ 3105150 w 4088297"/>
                <a:gd name="connsiteY1" fmla="*/ 2612837 h 2667045"/>
                <a:gd name="connsiteX2" fmla="*/ 4086225 w 4088297"/>
                <a:gd name="connsiteY2" fmla="*/ 717362 h 2667045"/>
                <a:gd name="connsiteX3" fmla="*/ 3276600 w 4088297"/>
                <a:gd name="connsiteY3" fmla="*/ 60137 h 2667045"/>
                <a:gd name="connsiteX0" fmla="*/ 0 w 4259747"/>
                <a:gd name="connsiteY0" fmla="*/ 1812737 h 2648585"/>
                <a:gd name="connsiteX1" fmla="*/ 3276600 w 4259747"/>
                <a:gd name="connsiteY1" fmla="*/ 2612837 h 2648585"/>
                <a:gd name="connsiteX2" fmla="*/ 4257675 w 4259747"/>
                <a:gd name="connsiteY2" fmla="*/ 717362 h 2648585"/>
                <a:gd name="connsiteX3" fmla="*/ 3448050 w 4259747"/>
                <a:gd name="connsiteY3" fmla="*/ 60137 h 2648585"/>
                <a:gd name="connsiteX0" fmla="*/ 0 w 4258692"/>
                <a:gd name="connsiteY0" fmla="*/ 1403758 h 2239606"/>
                <a:gd name="connsiteX1" fmla="*/ 3276600 w 4258692"/>
                <a:gd name="connsiteY1" fmla="*/ 2203858 h 2239606"/>
                <a:gd name="connsiteX2" fmla="*/ 4257675 w 4258692"/>
                <a:gd name="connsiteY2" fmla="*/ 308383 h 2239606"/>
                <a:gd name="connsiteX3" fmla="*/ 3152775 w 4258692"/>
                <a:gd name="connsiteY3" fmla="*/ 136933 h 2239606"/>
                <a:gd name="connsiteX0" fmla="*/ 0 w 3480294"/>
                <a:gd name="connsiteY0" fmla="*/ 1781893 h 2648899"/>
                <a:gd name="connsiteX1" fmla="*/ 3276600 w 3480294"/>
                <a:gd name="connsiteY1" fmla="*/ 2581993 h 2648899"/>
                <a:gd name="connsiteX2" fmla="*/ 3133725 w 3480294"/>
                <a:gd name="connsiteY2" fmla="*/ 115018 h 2648899"/>
                <a:gd name="connsiteX3" fmla="*/ 3152775 w 3480294"/>
                <a:gd name="connsiteY3" fmla="*/ 515068 h 2648899"/>
                <a:gd name="connsiteX0" fmla="*/ 143389 w 347083"/>
                <a:gd name="connsiteY0" fmla="*/ 2581993 h 2581993"/>
                <a:gd name="connsiteX1" fmla="*/ 514 w 347083"/>
                <a:gd name="connsiteY1" fmla="*/ 115018 h 2581993"/>
                <a:gd name="connsiteX2" fmla="*/ 19564 w 347083"/>
                <a:gd name="connsiteY2" fmla="*/ 515068 h 2581993"/>
                <a:gd name="connsiteX0" fmla="*/ 514 w 264340"/>
                <a:gd name="connsiteY0" fmla="*/ 115018 h 515068"/>
                <a:gd name="connsiteX1" fmla="*/ 19564 w 264340"/>
                <a:gd name="connsiteY1" fmla="*/ 515068 h 515068"/>
                <a:gd name="connsiteX0" fmla="*/ 0 w 294281"/>
                <a:gd name="connsiteY0" fmla="*/ 0 h 400050"/>
                <a:gd name="connsiteX1" fmla="*/ 19050 w 294281"/>
                <a:gd name="connsiteY1" fmla="*/ 400050 h 400050"/>
                <a:gd name="connsiteX0" fmla="*/ 0 w 76828"/>
                <a:gd name="connsiteY0" fmla="*/ 0 h 400050"/>
                <a:gd name="connsiteX1" fmla="*/ 19050 w 76828"/>
                <a:gd name="connsiteY1" fmla="*/ 400050 h 400050"/>
                <a:gd name="connsiteX0" fmla="*/ 352425 w 372384"/>
                <a:gd name="connsiteY0" fmla="*/ 0 h 161925"/>
                <a:gd name="connsiteX1" fmla="*/ 0 w 372384"/>
                <a:gd name="connsiteY1" fmla="*/ 161925 h 161925"/>
                <a:gd name="connsiteX0" fmla="*/ 352425 w 352425"/>
                <a:gd name="connsiteY0" fmla="*/ 0 h 161925"/>
                <a:gd name="connsiteX1" fmla="*/ 0 w 352425"/>
                <a:gd name="connsiteY1" fmla="*/ 161925 h 161925"/>
                <a:gd name="connsiteX0" fmla="*/ 352425 w 352425"/>
                <a:gd name="connsiteY0" fmla="*/ 0 h 171538"/>
                <a:gd name="connsiteX1" fmla="*/ 0 w 352425"/>
                <a:gd name="connsiteY1" fmla="*/ 161925 h 171538"/>
                <a:gd name="connsiteX0" fmla="*/ 390525 w 390525"/>
                <a:gd name="connsiteY0" fmla="*/ 0 h 129034"/>
                <a:gd name="connsiteX1" fmla="*/ 0 w 390525"/>
                <a:gd name="connsiteY1" fmla="*/ 114300 h 129034"/>
                <a:gd name="connsiteX0" fmla="*/ 438150 w 438150"/>
                <a:gd name="connsiteY0" fmla="*/ 0 h 129034"/>
                <a:gd name="connsiteX1" fmla="*/ 0 w 438150"/>
                <a:gd name="connsiteY1" fmla="*/ 114300 h 1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150" h="129034">
                  <a:moveTo>
                    <a:pt x="438150" y="0"/>
                  </a:moveTo>
                  <a:cubicBezTo>
                    <a:pt x="284163" y="112713"/>
                    <a:pt x="209550" y="153987"/>
                    <a:pt x="0" y="11430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2100119" y="4670595"/>
              <a:ext cx="506999" cy="71636"/>
            </a:xfrm>
            <a:custGeom>
              <a:avLst/>
              <a:gdLst>
                <a:gd name="connsiteX0" fmla="*/ 0 w 4087607"/>
                <a:gd name="connsiteY0" fmla="*/ 1905000 h 2606908"/>
                <a:gd name="connsiteX1" fmla="*/ 3105150 w 4087607"/>
                <a:gd name="connsiteY1" fmla="*/ 2552700 h 2606908"/>
                <a:gd name="connsiteX2" fmla="*/ 4086225 w 4087607"/>
                <a:gd name="connsiteY2" fmla="*/ 657225 h 2606908"/>
                <a:gd name="connsiteX3" fmla="*/ 3276600 w 4087607"/>
                <a:gd name="connsiteY3" fmla="*/ 0 h 2606908"/>
                <a:gd name="connsiteX0" fmla="*/ 0 w 4088432"/>
                <a:gd name="connsiteY0" fmla="*/ 1911865 h 2613773"/>
                <a:gd name="connsiteX1" fmla="*/ 3105150 w 4088432"/>
                <a:gd name="connsiteY1" fmla="*/ 2559565 h 2613773"/>
                <a:gd name="connsiteX2" fmla="*/ 4086225 w 4088432"/>
                <a:gd name="connsiteY2" fmla="*/ 664090 h 2613773"/>
                <a:gd name="connsiteX3" fmla="*/ 3276600 w 4088432"/>
                <a:gd name="connsiteY3" fmla="*/ 6865 h 2613773"/>
                <a:gd name="connsiteX0" fmla="*/ 0 w 4088297"/>
                <a:gd name="connsiteY0" fmla="*/ 1965137 h 2667045"/>
                <a:gd name="connsiteX1" fmla="*/ 3105150 w 4088297"/>
                <a:gd name="connsiteY1" fmla="*/ 2612837 h 2667045"/>
                <a:gd name="connsiteX2" fmla="*/ 4086225 w 4088297"/>
                <a:gd name="connsiteY2" fmla="*/ 717362 h 2667045"/>
                <a:gd name="connsiteX3" fmla="*/ 3276600 w 4088297"/>
                <a:gd name="connsiteY3" fmla="*/ 60137 h 2667045"/>
                <a:gd name="connsiteX0" fmla="*/ 0 w 4259747"/>
                <a:gd name="connsiteY0" fmla="*/ 1812737 h 2648585"/>
                <a:gd name="connsiteX1" fmla="*/ 3276600 w 4259747"/>
                <a:gd name="connsiteY1" fmla="*/ 2612837 h 2648585"/>
                <a:gd name="connsiteX2" fmla="*/ 4257675 w 4259747"/>
                <a:gd name="connsiteY2" fmla="*/ 717362 h 2648585"/>
                <a:gd name="connsiteX3" fmla="*/ 3448050 w 4259747"/>
                <a:gd name="connsiteY3" fmla="*/ 60137 h 2648585"/>
                <a:gd name="connsiteX0" fmla="*/ 0 w 4258692"/>
                <a:gd name="connsiteY0" fmla="*/ 1403758 h 2239606"/>
                <a:gd name="connsiteX1" fmla="*/ 3276600 w 4258692"/>
                <a:gd name="connsiteY1" fmla="*/ 2203858 h 2239606"/>
                <a:gd name="connsiteX2" fmla="*/ 4257675 w 4258692"/>
                <a:gd name="connsiteY2" fmla="*/ 308383 h 2239606"/>
                <a:gd name="connsiteX3" fmla="*/ 3152775 w 4258692"/>
                <a:gd name="connsiteY3" fmla="*/ 136933 h 2239606"/>
                <a:gd name="connsiteX0" fmla="*/ 0 w 3480294"/>
                <a:gd name="connsiteY0" fmla="*/ 1781893 h 2648899"/>
                <a:gd name="connsiteX1" fmla="*/ 3276600 w 3480294"/>
                <a:gd name="connsiteY1" fmla="*/ 2581993 h 2648899"/>
                <a:gd name="connsiteX2" fmla="*/ 3133725 w 3480294"/>
                <a:gd name="connsiteY2" fmla="*/ 115018 h 2648899"/>
                <a:gd name="connsiteX3" fmla="*/ 3152775 w 3480294"/>
                <a:gd name="connsiteY3" fmla="*/ 515068 h 2648899"/>
                <a:gd name="connsiteX0" fmla="*/ 143389 w 347083"/>
                <a:gd name="connsiteY0" fmla="*/ 2581993 h 2581993"/>
                <a:gd name="connsiteX1" fmla="*/ 514 w 347083"/>
                <a:gd name="connsiteY1" fmla="*/ 115018 h 2581993"/>
                <a:gd name="connsiteX2" fmla="*/ 19564 w 347083"/>
                <a:gd name="connsiteY2" fmla="*/ 515068 h 2581993"/>
                <a:gd name="connsiteX0" fmla="*/ 514 w 264340"/>
                <a:gd name="connsiteY0" fmla="*/ 115018 h 515068"/>
                <a:gd name="connsiteX1" fmla="*/ 19564 w 264340"/>
                <a:gd name="connsiteY1" fmla="*/ 515068 h 515068"/>
                <a:gd name="connsiteX0" fmla="*/ 0 w 294281"/>
                <a:gd name="connsiteY0" fmla="*/ 0 h 400050"/>
                <a:gd name="connsiteX1" fmla="*/ 19050 w 294281"/>
                <a:gd name="connsiteY1" fmla="*/ 400050 h 400050"/>
                <a:gd name="connsiteX0" fmla="*/ 0 w 76828"/>
                <a:gd name="connsiteY0" fmla="*/ 0 h 400050"/>
                <a:gd name="connsiteX1" fmla="*/ 19050 w 76828"/>
                <a:gd name="connsiteY1" fmla="*/ 400050 h 400050"/>
                <a:gd name="connsiteX0" fmla="*/ 352425 w 372384"/>
                <a:gd name="connsiteY0" fmla="*/ 0 h 161925"/>
                <a:gd name="connsiteX1" fmla="*/ 0 w 372384"/>
                <a:gd name="connsiteY1" fmla="*/ 161925 h 161925"/>
                <a:gd name="connsiteX0" fmla="*/ 352425 w 352425"/>
                <a:gd name="connsiteY0" fmla="*/ 0 h 161925"/>
                <a:gd name="connsiteX1" fmla="*/ 0 w 352425"/>
                <a:gd name="connsiteY1" fmla="*/ 161925 h 161925"/>
                <a:gd name="connsiteX0" fmla="*/ 352425 w 352425"/>
                <a:gd name="connsiteY0" fmla="*/ 0 h 171538"/>
                <a:gd name="connsiteX1" fmla="*/ 0 w 352425"/>
                <a:gd name="connsiteY1" fmla="*/ 161925 h 171538"/>
                <a:gd name="connsiteX0" fmla="*/ 390525 w 390525"/>
                <a:gd name="connsiteY0" fmla="*/ 0 h 129034"/>
                <a:gd name="connsiteX1" fmla="*/ 0 w 390525"/>
                <a:gd name="connsiteY1" fmla="*/ 114300 h 129034"/>
                <a:gd name="connsiteX0" fmla="*/ 438150 w 438150"/>
                <a:gd name="connsiteY0" fmla="*/ 0 h 129034"/>
                <a:gd name="connsiteX1" fmla="*/ 0 w 438150"/>
                <a:gd name="connsiteY1" fmla="*/ 114300 h 129034"/>
                <a:gd name="connsiteX0" fmla="*/ 485775 w 485775"/>
                <a:gd name="connsiteY0" fmla="*/ 0 h 81272"/>
                <a:gd name="connsiteX1" fmla="*/ 0 w 485775"/>
                <a:gd name="connsiteY1" fmla="*/ 47625 h 81272"/>
                <a:gd name="connsiteX0" fmla="*/ 485775 w 485775"/>
                <a:gd name="connsiteY0" fmla="*/ 0 h 75049"/>
                <a:gd name="connsiteX1" fmla="*/ 0 w 485775"/>
                <a:gd name="connsiteY1" fmla="*/ 47625 h 75049"/>
                <a:gd name="connsiteX0" fmla="*/ 477420 w 477420"/>
                <a:gd name="connsiteY0" fmla="*/ 0 h 59539"/>
                <a:gd name="connsiteX1" fmla="*/ 0 w 477420"/>
                <a:gd name="connsiteY1" fmla="*/ 18687 h 59539"/>
                <a:gd name="connsiteX0" fmla="*/ 535907 w 535907"/>
                <a:gd name="connsiteY0" fmla="*/ 0 h 62970"/>
                <a:gd name="connsiteX1" fmla="*/ 0 w 535907"/>
                <a:gd name="connsiteY1" fmla="*/ 25922 h 6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907" h="62970">
                  <a:moveTo>
                    <a:pt x="535907" y="0"/>
                  </a:moveTo>
                  <a:cubicBezTo>
                    <a:pt x="305720" y="93663"/>
                    <a:pt x="209550" y="65609"/>
                    <a:pt x="0" y="25922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3393197" y="4169515"/>
              <a:ext cx="45719" cy="258492"/>
            </a:xfrm>
            <a:custGeom>
              <a:avLst/>
              <a:gdLst>
                <a:gd name="connsiteX0" fmla="*/ 0 w 4087607"/>
                <a:gd name="connsiteY0" fmla="*/ 1905000 h 2606908"/>
                <a:gd name="connsiteX1" fmla="*/ 3105150 w 4087607"/>
                <a:gd name="connsiteY1" fmla="*/ 2552700 h 2606908"/>
                <a:gd name="connsiteX2" fmla="*/ 4086225 w 4087607"/>
                <a:gd name="connsiteY2" fmla="*/ 657225 h 2606908"/>
                <a:gd name="connsiteX3" fmla="*/ 3276600 w 4087607"/>
                <a:gd name="connsiteY3" fmla="*/ 0 h 2606908"/>
                <a:gd name="connsiteX0" fmla="*/ 0 w 4088432"/>
                <a:gd name="connsiteY0" fmla="*/ 1911865 h 2613773"/>
                <a:gd name="connsiteX1" fmla="*/ 3105150 w 4088432"/>
                <a:gd name="connsiteY1" fmla="*/ 2559565 h 2613773"/>
                <a:gd name="connsiteX2" fmla="*/ 4086225 w 4088432"/>
                <a:gd name="connsiteY2" fmla="*/ 664090 h 2613773"/>
                <a:gd name="connsiteX3" fmla="*/ 3276600 w 4088432"/>
                <a:gd name="connsiteY3" fmla="*/ 6865 h 2613773"/>
                <a:gd name="connsiteX0" fmla="*/ 0 w 4088297"/>
                <a:gd name="connsiteY0" fmla="*/ 1965137 h 2667045"/>
                <a:gd name="connsiteX1" fmla="*/ 3105150 w 4088297"/>
                <a:gd name="connsiteY1" fmla="*/ 2612837 h 2667045"/>
                <a:gd name="connsiteX2" fmla="*/ 4086225 w 4088297"/>
                <a:gd name="connsiteY2" fmla="*/ 717362 h 2667045"/>
                <a:gd name="connsiteX3" fmla="*/ 3276600 w 4088297"/>
                <a:gd name="connsiteY3" fmla="*/ 60137 h 2667045"/>
                <a:gd name="connsiteX0" fmla="*/ 0 w 4259747"/>
                <a:gd name="connsiteY0" fmla="*/ 1812737 h 2648585"/>
                <a:gd name="connsiteX1" fmla="*/ 3276600 w 4259747"/>
                <a:gd name="connsiteY1" fmla="*/ 2612837 h 2648585"/>
                <a:gd name="connsiteX2" fmla="*/ 4257675 w 4259747"/>
                <a:gd name="connsiteY2" fmla="*/ 717362 h 2648585"/>
                <a:gd name="connsiteX3" fmla="*/ 3448050 w 4259747"/>
                <a:gd name="connsiteY3" fmla="*/ 60137 h 2648585"/>
                <a:gd name="connsiteX0" fmla="*/ 0 w 4258692"/>
                <a:gd name="connsiteY0" fmla="*/ 1403758 h 2239606"/>
                <a:gd name="connsiteX1" fmla="*/ 3276600 w 4258692"/>
                <a:gd name="connsiteY1" fmla="*/ 2203858 h 2239606"/>
                <a:gd name="connsiteX2" fmla="*/ 4257675 w 4258692"/>
                <a:gd name="connsiteY2" fmla="*/ 308383 h 2239606"/>
                <a:gd name="connsiteX3" fmla="*/ 3152775 w 4258692"/>
                <a:gd name="connsiteY3" fmla="*/ 136933 h 2239606"/>
                <a:gd name="connsiteX0" fmla="*/ 0 w 3480294"/>
                <a:gd name="connsiteY0" fmla="*/ 1781893 h 2648899"/>
                <a:gd name="connsiteX1" fmla="*/ 3276600 w 3480294"/>
                <a:gd name="connsiteY1" fmla="*/ 2581993 h 2648899"/>
                <a:gd name="connsiteX2" fmla="*/ 3133725 w 3480294"/>
                <a:gd name="connsiteY2" fmla="*/ 115018 h 2648899"/>
                <a:gd name="connsiteX3" fmla="*/ 3152775 w 3480294"/>
                <a:gd name="connsiteY3" fmla="*/ 515068 h 2648899"/>
                <a:gd name="connsiteX0" fmla="*/ 143389 w 347083"/>
                <a:gd name="connsiteY0" fmla="*/ 2581993 h 2581993"/>
                <a:gd name="connsiteX1" fmla="*/ 514 w 347083"/>
                <a:gd name="connsiteY1" fmla="*/ 115018 h 2581993"/>
                <a:gd name="connsiteX2" fmla="*/ 19564 w 347083"/>
                <a:gd name="connsiteY2" fmla="*/ 515068 h 2581993"/>
                <a:gd name="connsiteX0" fmla="*/ 514 w 264340"/>
                <a:gd name="connsiteY0" fmla="*/ 115018 h 515068"/>
                <a:gd name="connsiteX1" fmla="*/ 19564 w 264340"/>
                <a:gd name="connsiteY1" fmla="*/ 515068 h 515068"/>
                <a:gd name="connsiteX0" fmla="*/ 0 w 294281"/>
                <a:gd name="connsiteY0" fmla="*/ 0 h 400050"/>
                <a:gd name="connsiteX1" fmla="*/ 19050 w 294281"/>
                <a:gd name="connsiteY1" fmla="*/ 400050 h 400050"/>
                <a:gd name="connsiteX0" fmla="*/ 0 w 76828"/>
                <a:gd name="connsiteY0" fmla="*/ 0 h 400050"/>
                <a:gd name="connsiteX1" fmla="*/ 19050 w 76828"/>
                <a:gd name="connsiteY1" fmla="*/ 400050 h 400050"/>
                <a:gd name="connsiteX0" fmla="*/ 352425 w 372384"/>
                <a:gd name="connsiteY0" fmla="*/ 0 h 161925"/>
                <a:gd name="connsiteX1" fmla="*/ 0 w 372384"/>
                <a:gd name="connsiteY1" fmla="*/ 161925 h 161925"/>
                <a:gd name="connsiteX0" fmla="*/ 352425 w 352425"/>
                <a:gd name="connsiteY0" fmla="*/ 0 h 161925"/>
                <a:gd name="connsiteX1" fmla="*/ 0 w 352425"/>
                <a:gd name="connsiteY1" fmla="*/ 161925 h 161925"/>
                <a:gd name="connsiteX0" fmla="*/ 352425 w 352425"/>
                <a:gd name="connsiteY0" fmla="*/ 0 h 171538"/>
                <a:gd name="connsiteX1" fmla="*/ 0 w 352425"/>
                <a:gd name="connsiteY1" fmla="*/ 161925 h 171538"/>
                <a:gd name="connsiteX0" fmla="*/ 390525 w 390525"/>
                <a:gd name="connsiteY0" fmla="*/ 0 h 129034"/>
                <a:gd name="connsiteX1" fmla="*/ 0 w 390525"/>
                <a:gd name="connsiteY1" fmla="*/ 114300 h 129034"/>
                <a:gd name="connsiteX0" fmla="*/ 438150 w 438150"/>
                <a:gd name="connsiteY0" fmla="*/ 0 h 129034"/>
                <a:gd name="connsiteX1" fmla="*/ 0 w 438150"/>
                <a:gd name="connsiteY1" fmla="*/ 114300 h 1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150" h="129034">
                  <a:moveTo>
                    <a:pt x="438150" y="0"/>
                  </a:moveTo>
                  <a:cubicBezTo>
                    <a:pt x="284163" y="112713"/>
                    <a:pt x="209550" y="153987"/>
                    <a:pt x="0" y="11430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272516" y="2222874"/>
            <a:ext cx="3544359" cy="2880000"/>
            <a:chOff x="6526985" y="2483759"/>
            <a:chExt cx="3544359" cy="2880000"/>
          </a:xfrm>
        </p:grpSpPr>
        <p:pic>
          <p:nvPicPr>
            <p:cNvPr id="35" name="Picture 2" descr="https://timgsa.baidu.com/timg?image&amp;quality=80&amp;size=b9999_10000&amp;sec=1568908183159&amp;di=d71cf44e1cd3b4390b4e041adfae9e46&amp;imgtype=0&amp;src=http%3A%2F%2Fphotocdn.sohu.com%2F20151027%2FImg424292148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0" r="14756"/>
            <a:stretch/>
          </p:blipFill>
          <p:spPr bwMode="auto">
            <a:xfrm>
              <a:off x="6526985" y="2483759"/>
              <a:ext cx="3544359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圆角矩形 36"/>
            <p:cNvSpPr/>
            <p:nvPr/>
          </p:nvSpPr>
          <p:spPr>
            <a:xfrm>
              <a:off x="8028714" y="3699472"/>
              <a:ext cx="576064" cy="480096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7569238" y="3381756"/>
              <a:ext cx="1495017" cy="1115529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7044731" y="2967412"/>
              <a:ext cx="2544031" cy="1944216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sp>
        <p:nvSpPr>
          <p:cNvPr id="53" name="线形标注 2 52"/>
          <p:cNvSpPr/>
          <p:nvPr/>
        </p:nvSpPr>
        <p:spPr>
          <a:xfrm>
            <a:off x="8965149" y="1301117"/>
            <a:ext cx="2268747" cy="648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29162"/>
              <a:gd name="adj6" fmla="val -43052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Receptive field of neurons in V1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55" name="线形标注 2 54"/>
          <p:cNvSpPr/>
          <p:nvPr/>
        </p:nvSpPr>
        <p:spPr>
          <a:xfrm>
            <a:off x="10118994" y="2706528"/>
            <a:ext cx="1895643" cy="648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9715"/>
              <a:gd name="adj6" fmla="val -67459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Receptive field of neurons in V2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57" name="线形标注 2 56"/>
          <p:cNvSpPr/>
          <p:nvPr/>
        </p:nvSpPr>
        <p:spPr>
          <a:xfrm>
            <a:off x="8661112" y="5318986"/>
            <a:ext cx="2311526" cy="648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2464"/>
              <a:gd name="adj6" fmla="val -31832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Receptive field of neurons in V4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430984" y="5950389"/>
            <a:ext cx="445687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Question: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How to build the model of receptive field?</a:t>
            </a:r>
          </a:p>
        </p:txBody>
      </p:sp>
    </p:spTree>
    <p:extLst>
      <p:ext uri="{BB962C8B-B14F-4D97-AF65-F5344CB8AC3E}">
        <p14:creationId xmlns:p14="http://schemas.microsoft.com/office/powerpoint/2010/main" val="57941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9A9A43-33EB-433F-8DDA-D75E78E778A3}" type="slidenum"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2060848"/>
            <a:ext cx="10515600" cy="309634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 smtClean="0"/>
              <a:t>Motivation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CNNs’ </a:t>
            </a:r>
            <a:r>
              <a:rPr lang="en-US" altLang="zh-CN" dirty="0" smtClean="0">
                <a:solidFill>
                  <a:srgbClr val="FF0000"/>
                </a:solidFill>
              </a:rPr>
              <a:t>Components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 smtClean="0"/>
              <a:t>Structure 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 smtClean="0"/>
              <a:t>Learning</a:t>
            </a:r>
            <a:endParaRPr lang="en-US" altLang="zh-CN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CNNs’ </a:t>
            </a:r>
            <a:r>
              <a:rPr lang="en-US" altLang="zh-CN" dirty="0" smtClean="0"/>
              <a:t>Application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875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9A9A43-33EB-433F-8DDA-D75E78E778A3}" type="slidenum"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11E2D6FF-636E-46D6-AA1C-CAAE73EA7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3431703" y="3091739"/>
            <a:ext cx="1766245" cy="143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58B25423-6C30-46DC-AE03-B6C3CD7CE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3431703" y="1260579"/>
            <a:ext cx="1766245" cy="143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98C27B36-94ED-440C-A604-F8993B874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3431704" y="5057007"/>
            <a:ext cx="1766245" cy="143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9BF6D415-FD27-4682-8E3D-EA56661E0239}"/>
              </a:ext>
            </a:extLst>
          </p:cNvPr>
          <p:cNvGrpSpPr/>
          <p:nvPr/>
        </p:nvGrpSpPr>
        <p:grpSpPr>
          <a:xfrm>
            <a:off x="729355" y="3207624"/>
            <a:ext cx="1766245" cy="1804510"/>
            <a:chOff x="407368" y="3068960"/>
            <a:chExt cx="1766245" cy="1804510"/>
          </a:xfrm>
        </p:grpSpPr>
        <p:pic>
          <p:nvPicPr>
            <p:cNvPr id="5" name="Picture 2" descr="https://timgsa.baidu.com/timg?image&amp;quality=80&amp;size=b9999_10000&amp;sec=1568908183159&amp;di=d71cf44e1cd3b4390b4e041adfae9e46&amp;imgtype=0&amp;src=http%3A%2F%2Fphotocdn.sohu.com%2F20151027%2FImg424292148.jpg">
              <a:extLst>
                <a:ext uri="{FF2B5EF4-FFF2-40B4-BE49-F238E27FC236}">
                  <a16:creationId xmlns:a16="http://schemas.microsoft.com/office/drawing/2014/main" id="{CFB8F96B-68EC-421F-9DBE-BCC38C4713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0" r="14756"/>
            <a:stretch/>
          </p:blipFill>
          <p:spPr bwMode="auto">
            <a:xfrm>
              <a:off x="407368" y="3068960"/>
              <a:ext cx="1766245" cy="1435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BC14EB6-EE5B-4530-925A-A9FDA963F825}"/>
                </a:ext>
              </a:extLst>
            </p:cNvPr>
            <p:cNvSpPr txBox="1"/>
            <p:nvPr/>
          </p:nvSpPr>
          <p:spPr>
            <a:xfrm>
              <a:off x="678784" y="4504138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rPr>
                <a:t>224x224x3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50E66C8-9AB3-4F04-9833-0C4172553DD5}"/>
              </a:ext>
            </a:extLst>
          </p:cNvPr>
          <p:cNvSpPr txBox="1"/>
          <p:nvPr/>
        </p:nvSpPr>
        <p:spPr>
          <a:xfrm>
            <a:off x="3215680" y="4512636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Channel 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, 224x224x1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CA66E7-A5E6-40FF-B380-FFA3A153AB27}"/>
              </a:ext>
            </a:extLst>
          </p:cNvPr>
          <p:cNvSpPr txBox="1"/>
          <p:nvPr/>
        </p:nvSpPr>
        <p:spPr>
          <a:xfrm>
            <a:off x="3148480" y="2637795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Channel 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, 224x224x1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79E4C8-9B1A-4724-A27D-AD2122BF054B}"/>
              </a:ext>
            </a:extLst>
          </p:cNvPr>
          <p:cNvSpPr txBox="1"/>
          <p:nvPr/>
        </p:nvSpPr>
        <p:spPr>
          <a:xfrm>
            <a:off x="3154892" y="6444044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Channel 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, 224x224x1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BB0652E3-A940-4151-8BFD-71DD83148BB8}"/>
              </a:ext>
            </a:extLst>
          </p:cNvPr>
          <p:cNvSpPr/>
          <p:nvPr/>
        </p:nvSpPr>
        <p:spPr>
          <a:xfrm>
            <a:off x="2711624" y="1404595"/>
            <a:ext cx="504056" cy="4968552"/>
          </a:xfrm>
          <a:prstGeom prst="leftBrace">
            <a:avLst>
              <a:gd name="adj1" fmla="val 338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6BFC550-B675-40D0-960B-1D0C3E2AF9D6}"/>
                  </a:ext>
                </a:extLst>
              </p:cNvPr>
              <p:cNvSpPr txBox="1"/>
              <p:nvPr/>
            </p:nvSpPr>
            <p:spPr>
              <a:xfrm>
                <a:off x="6693499" y="1164699"/>
                <a:ext cx="3705545" cy="1652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⋱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30  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42  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⋰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54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51 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41  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63  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183  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9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8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49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231  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195 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184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196  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52  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215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183 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182 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173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150  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91  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84  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140 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139  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150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183  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⋰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231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219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216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241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⋱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6BFC550-B675-40D0-960B-1D0C3E2A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499" y="1164699"/>
                <a:ext cx="3705545" cy="1652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C438F7B-F5BC-42F6-A05E-75D26F04CC2D}"/>
                  </a:ext>
                </a:extLst>
              </p:cNvPr>
              <p:cNvSpPr/>
              <p:nvPr/>
            </p:nvSpPr>
            <p:spPr>
              <a:xfrm>
                <a:off x="10214999" y="2509426"/>
                <a:ext cx="9889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224</m:t>
                    </m:r>
                    <m:r>
                      <a:rPr kumimoji="0" lang="en-US" altLang="zh-CN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2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4</a:t>
                </a: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C438F7B-F5BC-42F6-A05E-75D26F04C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999" y="2509426"/>
                <a:ext cx="988989" cy="307777"/>
              </a:xfrm>
              <a:prstGeom prst="rect">
                <a:avLst/>
              </a:prstGeom>
              <a:blipFill>
                <a:blip r:embed="rId5"/>
                <a:stretch>
                  <a:fillRect t="-4000" r="-1235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A5BFDBE-A64A-4F47-B597-D87290D895ED}"/>
                  </a:ext>
                </a:extLst>
              </p:cNvPr>
              <p:cNvSpPr txBox="1"/>
              <p:nvPr/>
            </p:nvSpPr>
            <p:spPr>
              <a:xfrm>
                <a:off x="6693499" y="2990298"/>
                <a:ext cx="3705545" cy="1652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⋱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8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28  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62 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71  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⋰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8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4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95 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31  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30  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82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129  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4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52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107  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218 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136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186  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12  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172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191 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148 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122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154  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17  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39  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147 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191  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250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161  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⋰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251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204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196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141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⋱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A5BFDBE-A64A-4F47-B597-D87290D89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499" y="2990298"/>
                <a:ext cx="3705545" cy="16525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268C28C-12B3-42E1-A083-0E9FE1DA4B9F}"/>
                  </a:ext>
                </a:extLst>
              </p:cNvPr>
              <p:cNvSpPr/>
              <p:nvPr/>
            </p:nvSpPr>
            <p:spPr>
              <a:xfrm>
                <a:off x="10214999" y="4335025"/>
                <a:ext cx="9889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224</m:t>
                    </m:r>
                    <m:r>
                      <a:rPr kumimoji="0" lang="en-US" altLang="zh-CN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2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4</a:t>
                </a: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268C28C-12B3-42E1-A083-0E9FE1DA4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999" y="4335025"/>
                <a:ext cx="988989" cy="307777"/>
              </a:xfrm>
              <a:prstGeom prst="rect">
                <a:avLst/>
              </a:prstGeom>
              <a:blipFill>
                <a:blip r:embed="rId7"/>
                <a:stretch>
                  <a:fillRect t="-3922" r="-1235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5B9BBA-19DD-4C9F-9678-BC3B457EBBCF}"/>
                  </a:ext>
                </a:extLst>
              </p:cNvPr>
              <p:cNvSpPr txBox="1"/>
              <p:nvPr/>
            </p:nvSpPr>
            <p:spPr>
              <a:xfrm>
                <a:off x="6684149" y="5012134"/>
                <a:ext cx="3705545" cy="1652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⋱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231  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58 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72  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⋰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94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51 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62  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81  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201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161  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18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143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221  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171 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142  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41  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218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161 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146 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131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182  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1  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37  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129 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239  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180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171  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⋰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221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194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186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216</m:t>
                                    </m:r>
                                  </m:e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⋱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5B9BBA-19DD-4C9F-9678-BC3B457EB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149" y="5012134"/>
                <a:ext cx="3705545" cy="16525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8C32575-1ADD-487B-8FA0-B1A3F1074110}"/>
                  </a:ext>
                </a:extLst>
              </p:cNvPr>
              <p:cNvSpPr/>
              <p:nvPr/>
            </p:nvSpPr>
            <p:spPr>
              <a:xfrm>
                <a:off x="10205649" y="6356861"/>
                <a:ext cx="9889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224</m:t>
                    </m:r>
                    <m:r>
                      <a:rPr kumimoji="0" lang="en-US" altLang="zh-CN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kumimoji="0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2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4</a:t>
                </a: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8C32575-1ADD-487B-8FA0-B1A3F1074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649" y="6356861"/>
                <a:ext cx="988989" cy="307777"/>
              </a:xfrm>
              <a:prstGeom prst="rect">
                <a:avLst/>
              </a:prstGeom>
              <a:blipFill>
                <a:blip r:embed="rId5"/>
                <a:stretch>
                  <a:fillRect t="-4000" r="-1235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头: 右 28">
            <a:extLst>
              <a:ext uri="{FF2B5EF4-FFF2-40B4-BE49-F238E27FC236}">
                <a16:creationId xmlns:a16="http://schemas.microsoft.com/office/drawing/2014/main" id="{94C57BDC-2492-4B10-B4DA-EE60FC2C9A32}"/>
              </a:ext>
            </a:extLst>
          </p:cNvPr>
          <p:cNvSpPr/>
          <p:nvPr/>
        </p:nvSpPr>
        <p:spPr>
          <a:xfrm>
            <a:off x="5548370" y="1735852"/>
            <a:ext cx="978408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58C9427-670E-4534-B5D2-B5DC85665749}"/>
              </a:ext>
            </a:extLst>
          </p:cNvPr>
          <p:cNvSpPr/>
          <p:nvPr/>
        </p:nvSpPr>
        <p:spPr>
          <a:xfrm>
            <a:off x="5548370" y="3567012"/>
            <a:ext cx="978408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2C337D5F-425C-4E1E-A972-3368DCDF2534}"/>
              </a:ext>
            </a:extLst>
          </p:cNvPr>
          <p:cNvSpPr/>
          <p:nvPr/>
        </p:nvSpPr>
        <p:spPr>
          <a:xfrm>
            <a:off x="5548370" y="5532280"/>
            <a:ext cx="978408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21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CNN’s Components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9A9A43-33EB-433F-8DDA-D75E78E778A3}" type="slidenum"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9AECE77-1902-4B41-A766-69620113C40A}"/>
                  </a:ext>
                </a:extLst>
              </p:cNvPr>
              <p:cNvSpPr/>
              <p:nvPr/>
            </p:nvSpPr>
            <p:spPr>
              <a:xfrm>
                <a:off x="3020297" y="3768121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Input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9AECE77-1902-4B41-A766-69620113C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97" y="3768121"/>
                <a:ext cx="872355" cy="369332"/>
              </a:xfrm>
              <a:prstGeom prst="rect">
                <a:avLst/>
              </a:prstGeom>
              <a:blipFill>
                <a:blip r:embed="rId3"/>
                <a:stretch>
                  <a:fillRect l="-555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2" descr="https://timgsa.baidu.com/timg?image&amp;quality=80&amp;size=b9999_10000&amp;sec=1568908183159&amp;di=d71cf44e1cd3b4390b4e041adfae9e46&amp;imgtype=0&amp;src=http%3A%2F%2Fphotocdn.sohu.com%2F20151027%2FImg424292148.jpg">
            <a:extLst>
              <a:ext uri="{FF2B5EF4-FFF2-40B4-BE49-F238E27FC236}">
                <a16:creationId xmlns:a16="http://schemas.microsoft.com/office/drawing/2014/main" id="{AA0289CC-7BC7-4156-BBA8-5D03AF64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4756"/>
          <a:stretch/>
        </p:blipFill>
        <p:spPr bwMode="auto">
          <a:xfrm>
            <a:off x="3354496" y="1347420"/>
            <a:ext cx="2292554" cy="1862835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A79B6927-CF72-403B-9256-92624A7B7A29}"/>
              </a:ext>
            </a:extLst>
          </p:cNvPr>
          <p:cNvSpPr/>
          <p:nvPr/>
        </p:nvSpPr>
        <p:spPr>
          <a:xfrm>
            <a:off x="4288190" y="1544057"/>
            <a:ext cx="668539" cy="54482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567C5A6-EA61-4CAE-97D8-514A5888B66C}"/>
              </a:ext>
            </a:extLst>
          </p:cNvPr>
          <p:cNvSpPr/>
          <p:nvPr/>
        </p:nvSpPr>
        <p:spPr>
          <a:xfrm>
            <a:off x="6653468" y="1797455"/>
            <a:ext cx="288032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13FCB37-36EE-485C-8DCB-E217BB6F1556}"/>
              </a:ext>
            </a:extLst>
          </p:cNvPr>
          <p:cNvCxnSpPr>
            <a:cxnSpLocks/>
            <a:stCxn id="36" idx="2"/>
          </p:cNvCxnSpPr>
          <p:nvPr/>
        </p:nvCxnSpPr>
        <p:spPr>
          <a:xfrm flipH="1" flipV="1">
            <a:off x="4849347" y="1875641"/>
            <a:ext cx="1804121" cy="65830"/>
          </a:xfrm>
          <a:prstGeom prst="lin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2800C4D-D55D-428C-AB9E-171C5F8877AF}"/>
              </a:ext>
            </a:extLst>
          </p:cNvPr>
          <p:cNvCxnSpPr>
            <a:cxnSpLocks/>
            <a:stCxn id="36" idx="2"/>
          </p:cNvCxnSpPr>
          <p:nvPr/>
        </p:nvCxnSpPr>
        <p:spPr>
          <a:xfrm flipH="1" flipV="1">
            <a:off x="4846707" y="1474645"/>
            <a:ext cx="1806761" cy="466826"/>
          </a:xfrm>
          <a:prstGeom prst="lin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24DBF8E-D3C8-493D-A3E7-29EADC9A0F9F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4366391" y="1941471"/>
            <a:ext cx="2287077" cy="223944"/>
          </a:xfrm>
          <a:prstGeom prst="lin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C988CDC-0167-4FD1-A3A3-B4E0467EF723}"/>
              </a:ext>
            </a:extLst>
          </p:cNvPr>
          <p:cNvCxnSpPr>
            <a:cxnSpLocks/>
            <a:stCxn id="36" idx="2"/>
          </p:cNvCxnSpPr>
          <p:nvPr/>
        </p:nvCxnSpPr>
        <p:spPr>
          <a:xfrm flipH="1" flipV="1">
            <a:off x="4398587" y="1714655"/>
            <a:ext cx="2254881" cy="226816"/>
          </a:xfrm>
          <a:prstGeom prst="lin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70E087B5-E24E-4DF6-BA78-723696525A5C}"/>
                  </a:ext>
                </a:extLst>
              </p:cNvPr>
              <p:cNvSpPr txBox="1"/>
              <p:nvPr/>
            </p:nvSpPr>
            <p:spPr>
              <a:xfrm>
                <a:off x="6178833" y="3389768"/>
                <a:ext cx="10518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anose="02010600030101010101" pitchFamily="2" charset="-122"/>
                    <a:cs typeface="+mn-cs"/>
                  </a:rPr>
                  <a:t>Kernel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𝑤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70E087B5-E24E-4DF6-BA78-72369652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833" y="3389768"/>
                <a:ext cx="1051891" cy="369332"/>
              </a:xfrm>
              <a:prstGeom prst="rect">
                <a:avLst/>
              </a:prstGeom>
              <a:blipFill>
                <a:blip r:embed="rId5"/>
                <a:stretch>
                  <a:fillRect l="-523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圆角矩形 41"/>
          <p:cNvSpPr/>
          <p:nvPr/>
        </p:nvSpPr>
        <p:spPr>
          <a:xfrm>
            <a:off x="7595689" y="4330344"/>
            <a:ext cx="4194721" cy="16956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Kernel is a small matrix used to process image.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The size of the kernel is equivalent to the receptive field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.</a:t>
            </a:r>
          </a:p>
        </p:txBody>
      </p:sp>
      <p:grpSp>
        <p:nvGrpSpPr>
          <p:cNvPr id="86" name="组合 85"/>
          <p:cNvGrpSpPr/>
          <p:nvPr/>
        </p:nvGrpSpPr>
        <p:grpSpPr>
          <a:xfrm>
            <a:off x="2883878" y="4203914"/>
            <a:ext cx="1731696" cy="2471787"/>
            <a:chOff x="838200" y="2407526"/>
            <a:chExt cx="1731696" cy="24717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2987004"/>
                  <a:ext cx="720000" cy="72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>
                <a:xfrm>
                  <a:off x="1345023" y="2697265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2697265"/>
                  <a:ext cx="720000" cy="72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1849896" y="2407526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407526"/>
                  <a:ext cx="720000" cy="72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66482"/>
                  <a:ext cx="720000" cy="72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 90"/>
                <p:cNvSpPr/>
                <p:nvPr/>
              </p:nvSpPr>
              <p:spPr>
                <a:xfrm>
                  <a:off x="1345023" y="327674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276743"/>
                  <a:ext cx="720000" cy="72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/>
                <p:cNvSpPr/>
                <p:nvPr/>
              </p:nvSpPr>
              <p:spPr>
                <a:xfrm>
                  <a:off x="1849896" y="298700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2987004"/>
                  <a:ext cx="720000" cy="72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/>
                <p:cNvSpPr/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159313"/>
                  <a:ext cx="720000" cy="72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/>
                <p:cNvSpPr/>
                <p:nvPr/>
              </p:nvSpPr>
              <p:spPr>
                <a:xfrm>
                  <a:off x="1345023" y="3869574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矩形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23" y="3869574"/>
                  <a:ext cx="720000" cy="72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/>
                <p:cNvSpPr/>
                <p:nvPr/>
              </p:nvSpPr>
              <p:spPr>
                <a:xfrm>
                  <a:off x="1849896" y="3579835"/>
                  <a:ext cx="720000" cy="720000"/>
                </a:xfrm>
                <a:prstGeom prst="rect">
                  <a:avLst/>
                </a:prstGeom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矩形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896" y="3579835"/>
                  <a:ext cx="720000" cy="72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5342810" y="4405028"/>
            <a:ext cx="1226823" cy="1589217"/>
            <a:chOff x="4402800" y="4705662"/>
            <a:chExt cx="1226823" cy="1589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/>
                <p:cNvSpPr/>
                <p:nvPr/>
              </p:nvSpPr>
              <p:spPr>
                <a:xfrm>
                  <a:off x="4402800" y="4995401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矩形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800" y="4995401"/>
                  <a:ext cx="720000" cy="72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/>
                <p:cNvSpPr/>
                <p:nvPr/>
              </p:nvSpPr>
              <p:spPr>
                <a:xfrm>
                  <a:off x="4909623" y="4705662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矩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623" y="4705662"/>
                  <a:ext cx="720000" cy="72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/>
                <p:cNvSpPr/>
                <p:nvPr/>
              </p:nvSpPr>
              <p:spPr>
                <a:xfrm>
                  <a:off x="4402800" y="5574879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矩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800" y="5574879"/>
                  <a:ext cx="720000" cy="72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/>
                <p:cNvSpPr/>
                <p:nvPr/>
              </p:nvSpPr>
              <p:spPr>
                <a:xfrm>
                  <a:off x="4909623" y="5285140"/>
                  <a:ext cx="720000" cy="720000"/>
                </a:xfrm>
                <a:prstGeom prst="rect">
                  <a:avLst/>
                </a:prstGeom>
                <a:solidFill>
                  <a:schemeClr val="accent3">
                    <a:alpha val="80000"/>
                  </a:schemeClr>
                </a:solidFill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矩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623" y="5285140"/>
                  <a:ext cx="720000" cy="72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接箭头连接符 16"/>
          <p:cNvCxnSpPr/>
          <p:nvPr/>
        </p:nvCxnSpPr>
        <p:spPr>
          <a:xfrm>
            <a:off x="4038600" y="3593574"/>
            <a:ext cx="0" cy="71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>
            <a:off x="6056878" y="2165415"/>
            <a:ext cx="0" cy="212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5478</TotalTime>
  <Words>1307</Words>
  <Application>Microsoft Office PowerPoint</Application>
  <PresentationFormat>宽屏</PresentationFormat>
  <Paragraphs>1191</Paragraphs>
  <Slides>45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等线</vt:lpstr>
      <vt:lpstr>等线 Light</vt:lpstr>
      <vt:lpstr>黑体</vt:lpstr>
      <vt:lpstr>宋体</vt:lpstr>
      <vt:lpstr>微软雅黑</vt:lpstr>
      <vt:lpstr>Arial</vt:lpstr>
      <vt:lpstr>Cambria Math</vt:lpstr>
      <vt:lpstr>Helvetica</vt:lpstr>
      <vt:lpstr>Times New Roman</vt:lpstr>
      <vt:lpstr>Wingdings</vt:lpstr>
      <vt:lpstr>Office 主题​​</vt:lpstr>
      <vt:lpstr>Office Theme</vt:lpstr>
      <vt:lpstr>PowerPoint 演示文稿</vt:lpstr>
      <vt:lpstr>Outline</vt:lpstr>
      <vt:lpstr>CNN’s Motivation</vt:lpstr>
      <vt:lpstr>CNN’s Motivation</vt:lpstr>
      <vt:lpstr>CNN’s Motivation</vt:lpstr>
      <vt:lpstr>CNN’s Motivation</vt:lpstr>
      <vt:lpstr>Outline</vt:lpstr>
      <vt:lpstr>CNN’s Components</vt:lpstr>
      <vt:lpstr>CNN’s Components</vt:lpstr>
      <vt:lpstr>CNN’s Components</vt:lpstr>
      <vt:lpstr>CNN’s Components</vt:lpstr>
      <vt:lpstr>CNN’s Components</vt:lpstr>
      <vt:lpstr>CNN’s Components</vt:lpstr>
      <vt:lpstr>CNN’s Components</vt:lpstr>
      <vt:lpstr>CNN’s Components</vt:lpstr>
      <vt:lpstr>CNN’s Components</vt:lpstr>
      <vt:lpstr>CNN’s Components</vt:lpstr>
      <vt:lpstr>CNN’s Components</vt:lpstr>
      <vt:lpstr>CNN’s Components</vt:lpstr>
      <vt:lpstr>CNN’s Components</vt:lpstr>
      <vt:lpstr>CNN’s Components</vt:lpstr>
      <vt:lpstr>CNN’s Components</vt:lpstr>
      <vt:lpstr>The Effectiveness of Kernel</vt:lpstr>
      <vt:lpstr>The Effectiveness of Kernel</vt:lpstr>
      <vt:lpstr>Factorization of Convolution Kernel</vt:lpstr>
      <vt:lpstr>Factorization of Convolution Kernel</vt:lpstr>
      <vt:lpstr>Outline</vt:lpstr>
      <vt:lpstr>CNN’s Components</vt:lpstr>
      <vt:lpstr>CNN’s Structure</vt:lpstr>
      <vt:lpstr>Outline</vt:lpstr>
      <vt:lpstr>CNN’s Learning</vt:lpstr>
      <vt:lpstr>CNN’s Learning</vt:lpstr>
      <vt:lpstr>CNN’s Learning</vt:lpstr>
      <vt:lpstr>CNN’s Learning</vt:lpstr>
      <vt:lpstr>CNN’s Learning</vt:lpstr>
      <vt:lpstr>CNN’s Learning</vt:lpstr>
      <vt:lpstr>CNN’s Learning</vt:lpstr>
      <vt:lpstr>CNN’s Learning</vt:lpstr>
      <vt:lpstr>CNN’s Learning</vt:lpstr>
      <vt:lpstr>Outline</vt:lpstr>
      <vt:lpstr>Real-time Semantic Segmentation</vt:lpstr>
      <vt:lpstr>Real-time Object Detection</vt:lpstr>
      <vt:lpstr>PowerPoint 演示文稿</vt:lpstr>
      <vt:lpstr>CNN’s Learning</vt:lpstr>
      <vt:lpstr>CNN’s Learning</vt:lpstr>
    </vt:vector>
  </TitlesOfParts>
  <Company>scu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俊杰 胡</dc:creator>
  <cp:lastModifiedBy>俊杰 胡</cp:lastModifiedBy>
  <cp:revision>250</cp:revision>
  <dcterms:created xsi:type="dcterms:W3CDTF">2019-10-04T01:36:59Z</dcterms:created>
  <dcterms:modified xsi:type="dcterms:W3CDTF">2019-10-16T06:41:27Z</dcterms:modified>
</cp:coreProperties>
</file>